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878D55-27AF-4006-8948-2F0B85BB6536}" type="doc">
      <dgm:prSet loTypeId="urn:microsoft.com/office/officeart/2005/8/layout/hList3" loCatId="list" qsTypeId="urn:microsoft.com/office/officeart/2005/8/quickstyle/simple1" qsCatId="simple" csTypeId="urn:microsoft.com/office/officeart/2005/8/colors/colorful2" csCatId="colorful" phldr="1"/>
      <dgm:spPr/>
      <dgm:t>
        <a:bodyPr/>
        <a:lstStyle/>
        <a:p>
          <a:endParaRPr lang="en-US"/>
        </a:p>
      </dgm:t>
    </dgm:pt>
    <dgm:pt modelId="{E304A02E-27DB-437B-9861-19D59F0AA7A6}">
      <dgm:prSet phldrT="[Text]" custT="1"/>
      <dgm:spPr>
        <a:solidFill>
          <a:srgbClr val="FF0000"/>
        </a:solidFill>
      </dgm:spPr>
      <dgm:t>
        <a:bodyPr/>
        <a:lstStyle/>
        <a:p>
          <a:r>
            <a:rPr lang="en-US" sz="6600" dirty="0" smtClean="0"/>
            <a:t>MAANA YA SARUFI</a:t>
          </a:r>
          <a:endParaRPr lang="en-US" sz="6600" dirty="0"/>
        </a:p>
      </dgm:t>
    </dgm:pt>
    <dgm:pt modelId="{4DFE8E1B-1B45-4754-8E8E-4526666AC999}" type="parTrans" cxnId="{EF22A4A3-4448-4EFB-9324-C02A196FFB0E}">
      <dgm:prSet/>
      <dgm:spPr/>
      <dgm:t>
        <a:bodyPr/>
        <a:lstStyle/>
        <a:p>
          <a:endParaRPr lang="en-US"/>
        </a:p>
      </dgm:t>
    </dgm:pt>
    <dgm:pt modelId="{7E5E161A-675E-4183-AAD3-517708757E88}" type="sibTrans" cxnId="{EF22A4A3-4448-4EFB-9324-C02A196FFB0E}">
      <dgm:prSet/>
      <dgm:spPr/>
      <dgm:t>
        <a:bodyPr/>
        <a:lstStyle/>
        <a:p>
          <a:endParaRPr lang="en-US"/>
        </a:p>
      </dgm:t>
    </dgm:pt>
    <dgm:pt modelId="{CED7E295-30C1-40F4-99CC-BC7C06636B74}">
      <dgm:prSet phldrT="[Text]" custT="1"/>
      <dgm:spPr/>
      <dgm:t>
        <a:bodyPr/>
        <a:lstStyle/>
        <a:p>
          <a:r>
            <a:rPr lang="en-US" sz="3200" dirty="0" smtClean="0"/>
            <a:t>DHANA YA MAKOSA YA KISARUFI</a:t>
          </a:r>
          <a:endParaRPr lang="en-US" sz="3200" dirty="0"/>
        </a:p>
      </dgm:t>
    </dgm:pt>
    <dgm:pt modelId="{81045CD4-7A87-4AA5-9ECD-69499BF52137}" type="parTrans" cxnId="{5DBBA17E-D7E3-4C29-9135-385934D78241}">
      <dgm:prSet/>
      <dgm:spPr/>
      <dgm:t>
        <a:bodyPr/>
        <a:lstStyle/>
        <a:p>
          <a:endParaRPr lang="en-US"/>
        </a:p>
      </dgm:t>
    </dgm:pt>
    <dgm:pt modelId="{0ECDDEAF-0D53-4042-B532-CAC99A77C9E8}" type="sibTrans" cxnId="{5DBBA17E-D7E3-4C29-9135-385934D78241}">
      <dgm:prSet/>
      <dgm:spPr/>
      <dgm:t>
        <a:bodyPr/>
        <a:lstStyle/>
        <a:p>
          <a:endParaRPr lang="en-US"/>
        </a:p>
      </dgm:t>
    </dgm:pt>
    <dgm:pt modelId="{193E9D15-D405-45E8-ACEF-A22303CA63C5}">
      <dgm:prSet phldrT="[Text]" custT="1"/>
      <dgm:spPr/>
      <dgm:t>
        <a:bodyPr/>
        <a:lstStyle/>
        <a:p>
          <a:r>
            <a:rPr lang="en-US" sz="3600" dirty="0" smtClean="0"/>
            <a:t>BAINISHA AINA ZA MAKOSA YA KISARUFI</a:t>
          </a:r>
          <a:endParaRPr lang="en-US" sz="3600" dirty="0"/>
        </a:p>
      </dgm:t>
    </dgm:pt>
    <dgm:pt modelId="{845C7159-9A22-4FF7-8CE3-246F5FE11723}" type="parTrans" cxnId="{33619CC4-A220-4643-8CD1-927476E88DFC}">
      <dgm:prSet/>
      <dgm:spPr/>
      <dgm:t>
        <a:bodyPr/>
        <a:lstStyle/>
        <a:p>
          <a:endParaRPr lang="en-US"/>
        </a:p>
      </dgm:t>
    </dgm:pt>
    <dgm:pt modelId="{87B6B234-4EDF-4DF7-95C6-6D7F394F0B5E}" type="sibTrans" cxnId="{33619CC4-A220-4643-8CD1-927476E88DFC}">
      <dgm:prSet/>
      <dgm:spPr/>
      <dgm:t>
        <a:bodyPr/>
        <a:lstStyle/>
        <a:p>
          <a:endParaRPr lang="en-US"/>
        </a:p>
      </dgm:t>
    </dgm:pt>
    <dgm:pt modelId="{FFE0963D-0557-4CF1-A1FA-79155C0B66F9}">
      <dgm:prSet phldrT="[Text]" custT="1"/>
      <dgm:spPr>
        <a:solidFill>
          <a:schemeClr val="bg2">
            <a:lumMod val="10000"/>
          </a:schemeClr>
        </a:solidFill>
      </dgm:spPr>
      <dgm:t>
        <a:bodyPr/>
        <a:lstStyle/>
        <a:p>
          <a:r>
            <a:rPr lang="en-US" sz="4400" dirty="0" smtClean="0"/>
            <a:t>NAMNA YA KUZUIA MAKOSA</a:t>
          </a:r>
          <a:endParaRPr lang="en-US" sz="4400" dirty="0"/>
        </a:p>
      </dgm:t>
    </dgm:pt>
    <dgm:pt modelId="{94BF64BC-2119-4B96-AF77-6ADAC59742E2}" type="parTrans" cxnId="{F9CC0B26-A07C-4E46-B2ED-D803306C6CC8}">
      <dgm:prSet/>
      <dgm:spPr/>
      <dgm:t>
        <a:bodyPr/>
        <a:lstStyle/>
        <a:p>
          <a:endParaRPr lang="en-US"/>
        </a:p>
      </dgm:t>
    </dgm:pt>
    <dgm:pt modelId="{73162B09-9E94-4C6D-85C4-B7B8A62B976A}" type="sibTrans" cxnId="{F9CC0B26-A07C-4E46-B2ED-D803306C6CC8}">
      <dgm:prSet/>
      <dgm:spPr/>
      <dgm:t>
        <a:bodyPr/>
        <a:lstStyle/>
        <a:p>
          <a:endParaRPr lang="en-US"/>
        </a:p>
      </dgm:t>
    </dgm:pt>
    <dgm:pt modelId="{FB9455F9-E8EF-4F19-913B-FDEBB17407B0}">
      <dgm:prSet/>
      <dgm:spPr/>
      <dgm:t>
        <a:bodyPr/>
        <a:lstStyle/>
        <a:p>
          <a:endParaRPr lang="en-US"/>
        </a:p>
      </dgm:t>
    </dgm:pt>
    <dgm:pt modelId="{2EADBB9E-6535-43A3-AFB0-E99721DE501A}" type="parTrans" cxnId="{78F40812-AB1E-4F91-941B-A690AAA56462}">
      <dgm:prSet/>
      <dgm:spPr/>
      <dgm:t>
        <a:bodyPr/>
        <a:lstStyle/>
        <a:p>
          <a:endParaRPr lang="en-US"/>
        </a:p>
      </dgm:t>
    </dgm:pt>
    <dgm:pt modelId="{FCB2E9D7-7199-47D3-8926-C73D8B3CF2C2}" type="sibTrans" cxnId="{78F40812-AB1E-4F91-941B-A690AAA56462}">
      <dgm:prSet/>
      <dgm:spPr/>
      <dgm:t>
        <a:bodyPr/>
        <a:lstStyle/>
        <a:p>
          <a:endParaRPr lang="en-US"/>
        </a:p>
      </dgm:t>
    </dgm:pt>
    <dgm:pt modelId="{F09D502A-B778-4AB4-BE9D-21A6BBB64A4D}">
      <dgm:prSet/>
      <dgm:spPr/>
      <dgm:t>
        <a:bodyPr/>
        <a:lstStyle/>
        <a:p>
          <a:endParaRPr lang="en-US"/>
        </a:p>
      </dgm:t>
    </dgm:pt>
    <dgm:pt modelId="{02DECB0A-E6BF-4A43-922F-7F2869117CFD}" type="parTrans" cxnId="{4F2C50DE-FBAF-4949-B354-2BF48EFDACF2}">
      <dgm:prSet/>
      <dgm:spPr/>
      <dgm:t>
        <a:bodyPr/>
        <a:lstStyle/>
        <a:p>
          <a:endParaRPr lang="en-US"/>
        </a:p>
      </dgm:t>
    </dgm:pt>
    <dgm:pt modelId="{24BEE466-3FA6-4B27-AA0A-49DF70C9E542}" type="sibTrans" cxnId="{4F2C50DE-FBAF-4949-B354-2BF48EFDACF2}">
      <dgm:prSet/>
      <dgm:spPr/>
      <dgm:t>
        <a:bodyPr/>
        <a:lstStyle/>
        <a:p>
          <a:endParaRPr lang="en-US"/>
        </a:p>
      </dgm:t>
    </dgm:pt>
    <dgm:pt modelId="{8BC73DD9-B3CA-435F-811A-85FED272FA1B}" type="pres">
      <dgm:prSet presAssocID="{B3878D55-27AF-4006-8948-2F0B85BB6536}" presName="composite" presStyleCnt="0">
        <dgm:presLayoutVars>
          <dgm:chMax val="1"/>
          <dgm:dir/>
          <dgm:resizeHandles val="exact"/>
        </dgm:presLayoutVars>
      </dgm:prSet>
      <dgm:spPr/>
      <dgm:t>
        <a:bodyPr/>
        <a:lstStyle/>
        <a:p>
          <a:endParaRPr lang="en-US"/>
        </a:p>
      </dgm:t>
    </dgm:pt>
    <dgm:pt modelId="{6B9647F0-A36A-4F29-A999-CA0DCAEBA711}" type="pres">
      <dgm:prSet presAssocID="{E304A02E-27DB-437B-9861-19D59F0AA7A6}" presName="roof" presStyleLbl="dkBgShp" presStyleIdx="0" presStyleCnt="2"/>
      <dgm:spPr/>
      <dgm:t>
        <a:bodyPr/>
        <a:lstStyle/>
        <a:p>
          <a:endParaRPr lang="en-US"/>
        </a:p>
      </dgm:t>
    </dgm:pt>
    <dgm:pt modelId="{7A752B0A-B3B5-41A5-ADF2-1AA071620C70}" type="pres">
      <dgm:prSet presAssocID="{E304A02E-27DB-437B-9861-19D59F0AA7A6}" presName="pillars" presStyleCnt="0"/>
      <dgm:spPr/>
    </dgm:pt>
    <dgm:pt modelId="{2D6331CA-D25D-43D7-961E-B883DE545515}" type="pres">
      <dgm:prSet presAssocID="{E304A02E-27DB-437B-9861-19D59F0AA7A6}" presName="pillar1" presStyleLbl="node1" presStyleIdx="0" presStyleCnt="3">
        <dgm:presLayoutVars>
          <dgm:bulletEnabled val="1"/>
        </dgm:presLayoutVars>
      </dgm:prSet>
      <dgm:spPr/>
      <dgm:t>
        <a:bodyPr/>
        <a:lstStyle/>
        <a:p>
          <a:endParaRPr lang="en-US"/>
        </a:p>
      </dgm:t>
    </dgm:pt>
    <dgm:pt modelId="{B637983D-2F63-4099-B185-BBC437698C5B}" type="pres">
      <dgm:prSet presAssocID="{193E9D15-D405-45E8-ACEF-A22303CA63C5}" presName="pillarX" presStyleLbl="node1" presStyleIdx="1" presStyleCnt="3">
        <dgm:presLayoutVars>
          <dgm:bulletEnabled val="1"/>
        </dgm:presLayoutVars>
      </dgm:prSet>
      <dgm:spPr/>
      <dgm:t>
        <a:bodyPr/>
        <a:lstStyle/>
        <a:p>
          <a:endParaRPr lang="en-US"/>
        </a:p>
      </dgm:t>
    </dgm:pt>
    <dgm:pt modelId="{B0B98D3D-4637-49F7-A920-90812B0B84DA}" type="pres">
      <dgm:prSet presAssocID="{FFE0963D-0557-4CF1-A1FA-79155C0B66F9}" presName="pillarX" presStyleLbl="node1" presStyleIdx="2" presStyleCnt="3">
        <dgm:presLayoutVars>
          <dgm:bulletEnabled val="1"/>
        </dgm:presLayoutVars>
      </dgm:prSet>
      <dgm:spPr/>
      <dgm:t>
        <a:bodyPr/>
        <a:lstStyle/>
        <a:p>
          <a:endParaRPr lang="en-US"/>
        </a:p>
      </dgm:t>
    </dgm:pt>
    <dgm:pt modelId="{9BCFDB21-8F76-4DCE-8479-0DF4024D70AD}" type="pres">
      <dgm:prSet presAssocID="{E304A02E-27DB-437B-9861-19D59F0AA7A6}" presName="base" presStyleLbl="dkBgShp" presStyleIdx="1" presStyleCnt="2"/>
      <dgm:spPr/>
    </dgm:pt>
  </dgm:ptLst>
  <dgm:cxnLst>
    <dgm:cxn modelId="{F9CC0B26-A07C-4E46-B2ED-D803306C6CC8}" srcId="{E304A02E-27DB-437B-9861-19D59F0AA7A6}" destId="{FFE0963D-0557-4CF1-A1FA-79155C0B66F9}" srcOrd="2" destOrd="0" parTransId="{94BF64BC-2119-4B96-AF77-6ADAC59742E2}" sibTransId="{73162B09-9E94-4C6D-85C4-B7B8A62B976A}"/>
    <dgm:cxn modelId="{E463CECF-2538-41B3-8A61-705B4F34A8EF}" type="presOf" srcId="{CED7E295-30C1-40F4-99CC-BC7C06636B74}" destId="{2D6331CA-D25D-43D7-961E-B883DE545515}" srcOrd="0" destOrd="0" presId="urn:microsoft.com/office/officeart/2005/8/layout/hList3"/>
    <dgm:cxn modelId="{1BD7DEF7-1C49-4620-966C-05E0F8C9C449}" type="presOf" srcId="{193E9D15-D405-45E8-ACEF-A22303CA63C5}" destId="{B637983D-2F63-4099-B185-BBC437698C5B}" srcOrd="0" destOrd="0" presId="urn:microsoft.com/office/officeart/2005/8/layout/hList3"/>
    <dgm:cxn modelId="{78F40812-AB1E-4F91-941B-A690AAA56462}" srcId="{B3878D55-27AF-4006-8948-2F0B85BB6536}" destId="{FB9455F9-E8EF-4F19-913B-FDEBB17407B0}" srcOrd="2" destOrd="0" parTransId="{2EADBB9E-6535-43A3-AFB0-E99721DE501A}" sibTransId="{FCB2E9D7-7199-47D3-8926-C73D8B3CF2C2}"/>
    <dgm:cxn modelId="{5DBBA17E-D7E3-4C29-9135-385934D78241}" srcId="{E304A02E-27DB-437B-9861-19D59F0AA7A6}" destId="{CED7E295-30C1-40F4-99CC-BC7C06636B74}" srcOrd="0" destOrd="0" parTransId="{81045CD4-7A87-4AA5-9ECD-69499BF52137}" sibTransId="{0ECDDEAF-0D53-4042-B532-CAC99A77C9E8}"/>
    <dgm:cxn modelId="{19C0FDB1-1A89-4DD7-AADA-490CECFCF5BC}" type="presOf" srcId="{B3878D55-27AF-4006-8948-2F0B85BB6536}" destId="{8BC73DD9-B3CA-435F-811A-85FED272FA1B}" srcOrd="0" destOrd="0" presId="urn:microsoft.com/office/officeart/2005/8/layout/hList3"/>
    <dgm:cxn modelId="{0D861575-E0C6-44B9-B145-2076A7614145}" type="presOf" srcId="{FFE0963D-0557-4CF1-A1FA-79155C0B66F9}" destId="{B0B98D3D-4637-49F7-A920-90812B0B84DA}" srcOrd="0" destOrd="0" presId="urn:microsoft.com/office/officeart/2005/8/layout/hList3"/>
    <dgm:cxn modelId="{307CC86D-C955-4154-8E9C-23752981FC07}" type="presOf" srcId="{E304A02E-27DB-437B-9861-19D59F0AA7A6}" destId="{6B9647F0-A36A-4F29-A999-CA0DCAEBA711}" srcOrd="0" destOrd="0" presId="urn:microsoft.com/office/officeart/2005/8/layout/hList3"/>
    <dgm:cxn modelId="{33619CC4-A220-4643-8CD1-927476E88DFC}" srcId="{E304A02E-27DB-437B-9861-19D59F0AA7A6}" destId="{193E9D15-D405-45E8-ACEF-A22303CA63C5}" srcOrd="1" destOrd="0" parTransId="{845C7159-9A22-4FF7-8CE3-246F5FE11723}" sibTransId="{87B6B234-4EDF-4DF7-95C6-6D7F394F0B5E}"/>
    <dgm:cxn modelId="{4F2C50DE-FBAF-4949-B354-2BF48EFDACF2}" srcId="{B3878D55-27AF-4006-8948-2F0B85BB6536}" destId="{F09D502A-B778-4AB4-BE9D-21A6BBB64A4D}" srcOrd="1" destOrd="0" parTransId="{02DECB0A-E6BF-4A43-922F-7F2869117CFD}" sibTransId="{24BEE466-3FA6-4B27-AA0A-49DF70C9E542}"/>
    <dgm:cxn modelId="{EF22A4A3-4448-4EFB-9324-C02A196FFB0E}" srcId="{B3878D55-27AF-4006-8948-2F0B85BB6536}" destId="{E304A02E-27DB-437B-9861-19D59F0AA7A6}" srcOrd="0" destOrd="0" parTransId="{4DFE8E1B-1B45-4754-8E8E-4526666AC999}" sibTransId="{7E5E161A-675E-4183-AAD3-517708757E88}"/>
    <dgm:cxn modelId="{530B6A3F-3C53-4088-8A64-79A3DEF8059C}" type="presParOf" srcId="{8BC73DD9-B3CA-435F-811A-85FED272FA1B}" destId="{6B9647F0-A36A-4F29-A999-CA0DCAEBA711}" srcOrd="0" destOrd="0" presId="urn:microsoft.com/office/officeart/2005/8/layout/hList3"/>
    <dgm:cxn modelId="{8674DD68-BC5F-47C6-9394-E157B477BD2C}" type="presParOf" srcId="{8BC73DD9-B3CA-435F-811A-85FED272FA1B}" destId="{7A752B0A-B3B5-41A5-ADF2-1AA071620C70}" srcOrd="1" destOrd="0" presId="urn:microsoft.com/office/officeart/2005/8/layout/hList3"/>
    <dgm:cxn modelId="{53212F8B-339A-43CA-BF80-8C3795C2953E}" type="presParOf" srcId="{7A752B0A-B3B5-41A5-ADF2-1AA071620C70}" destId="{2D6331CA-D25D-43D7-961E-B883DE545515}" srcOrd="0" destOrd="0" presId="urn:microsoft.com/office/officeart/2005/8/layout/hList3"/>
    <dgm:cxn modelId="{CA3A987A-80DE-45E3-8BC7-D1DC1DE2F1C0}" type="presParOf" srcId="{7A752B0A-B3B5-41A5-ADF2-1AA071620C70}" destId="{B637983D-2F63-4099-B185-BBC437698C5B}" srcOrd="1" destOrd="0" presId="urn:microsoft.com/office/officeart/2005/8/layout/hList3"/>
    <dgm:cxn modelId="{62CD35D9-478D-40EC-AC9A-9D763DC1361D}" type="presParOf" srcId="{7A752B0A-B3B5-41A5-ADF2-1AA071620C70}" destId="{B0B98D3D-4637-49F7-A920-90812B0B84DA}" srcOrd="2" destOrd="0" presId="urn:microsoft.com/office/officeart/2005/8/layout/hList3"/>
    <dgm:cxn modelId="{BAC2A1E6-C665-453C-A30D-AA1B19F79100}" type="presParOf" srcId="{8BC73DD9-B3CA-435F-811A-85FED272FA1B}" destId="{9BCFDB21-8F76-4DCE-8479-0DF4024D70AD}"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9647F0-A36A-4F29-A999-CA0DCAEBA711}">
      <dsp:nvSpPr>
        <dsp:cNvPr id="0" name=""/>
        <dsp:cNvSpPr/>
      </dsp:nvSpPr>
      <dsp:spPr>
        <a:xfrm>
          <a:off x="0" y="0"/>
          <a:ext cx="8229600" cy="1540668"/>
        </a:xfrm>
        <a:prstGeom prst="rect">
          <a:avLst/>
        </a:prstGeom>
        <a:solidFill>
          <a:srgbClr val="FF0000"/>
        </a:solidFill>
        <a:ln>
          <a:noFill/>
        </a:ln>
        <a:effectLst/>
      </dsp:spPr>
      <dsp:style>
        <a:lnRef idx="0">
          <a:scrgbClr r="0" g="0" b="0"/>
        </a:lnRef>
        <a:fillRef idx="1">
          <a:scrgbClr r="0" g="0" b="0"/>
        </a:fillRef>
        <a:effectRef idx="0">
          <a:scrgbClr r="0" g="0" b="0"/>
        </a:effectRef>
        <a:fontRef idx="minor"/>
      </dsp:style>
      <dsp:txBody>
        <a:bodyPr spcFirstLastPara="0" vert="horz" wrap="square" lIns="251460" tIns="251460" rIns="251460" bIns="251460" numCol="1" spcCol="1270" anchor="ctr" anchorCtr="0">
          <a:noAutofit/>
        </a:bodyPr>
        <a:lstStyle/>
        <a:p>
          <a:pPr lvl="0" algn="ctr" defTabSz="2933700">
            <a:lnSpc>
              <a:spcPct val="90000"/>
            </a:lnSpc>
            <a:spcBef>
              <a:spcPct val="0"/>
            </a:spcBef>
            <a:spcAft>
              <a:spcPct val="35000"/>
            </a:spcAft>
          </a:pPr>
          <a:r>
            <a:rPr lang="en-US" sz="6600" kern="1200" dirty="0" smtClean="0"/>
            <a:t>MAANA YA SARUFI</a:t>
          </a:r>
          <a:endParaRPr lang="en-US" sz="6600" kern="1200" dirty="0"/>
        </a:p>
      </dsp:txBody>
      <dsp:txXfrm>
        <a:off x="0" y="0"/>
        <a:ext cx="8229600" cy="1540668"/>
      </dsp:txXfrm>
    </dsp:sp>
    <dsp:sp modelId="{2D6331CA-D25D-43D7-961E-B883DE545515}">
      <dsp:nvSpPr>
        <dsp:cNvPr id="0" name=""/>
        <dsp:cNvSpPr/>
      </dsp:nvSpPr>
      <dsp:spPr>
        <a:xfrm>
          <a:off x="4018" y="1540668"/>
          <a:ext cx="2740521" cy="323540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DHANA YA MAKOSA YA KISARUFI</a:t>
          </a:r>
          <a:endParaRPr lang="en-US" sz="3200" kern="1200" dirty="0"/>
        </a:p>
      </dsp:txBody>
      <dsp:txXfrm>
        <a:off x="4018" y="1540668"/>
        <a:ext cx="2740521" cy="3235404"/>
      </dsp:txXfrm>
    </dsp:sp>
    <dsp:sp modelId="{B637983D-2F63-4099-B185-BBC437698C5B}">
      <dsp:nvSpPr>
        <dsp:cNvPr id="0" name=""/>
        <dsp:cNvSpPr/>
      </dsp:nvSpPr>
      <dsp:spPr>
        <a:xfrm>
          <a:off x="2744539" y="1540668"/>
          <a:ext cx="2740521" cy="3235404"/>
        </a:xfrm>
        <a:prstGeom prst="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BAINISHA AINA ZA MAKOSA YA KISARUFI</a:t>
          </a:r>
          <a:endParaRPr lang="en-US" sz="3600" kern="1200" dirty="0"/>
        </a:p>
      </dsp:txBody>
      <dsp:txXfrm>
        <a:off x="2744539" y="1540668"/>
        <a:ext cx="2740521" cy="3235404"/>
      </dsp:txXfrm>
    </dsp:sp>
    <dsp:sp modelId="{B0B98D3D-4637-49F7-A920-90812B0B84DA}">
      <dsp:nvSpPr>
        <dsp:cNvPr id="0" name=""/>
        <dsp:cNvSpPr/>
      </dsp:nvSpPr>
      <dsp:spPr>
        <a:xfrm>
          <a:off x="5485060" y="1540668"/>
          <a:ext cx="2740521" cy="3235404"/>
        </a:xfrm>
        <a:prstGeom prst="rect">
          <a:avLst/>
        </a:prstGeom>
        <a:solidFill>
          <a:schemeClr val="bg2">
            <a:lumMod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n-US" sz="4400" kern="1200" dirty="0" smtClean="0"/>
            <a:t>NAMNA YA KUZUIA MAKOSA</a:t>
          </a:r>
          <a:endParaRPr lang="en-US" sz="4400" kern="1200" dirty="0"/>
        </a:p>
      </dsp:txBody>
      <dsp:txXfrm>
        <a:off x="5485060" y="1540668"/>
        <a:ext cx="2740521" cy="3235404"/>
      </dsp:txXfrm>
    </dsp:sp>
    <dsp:sp modelId="{9BCFDB21-8F76-4DCE-8479-0DF4024D70AD}">
      <dsp:nvSpPr>
        <dsp:cNvPr id="0" name=""/>
        <dsp:cNvSpPr/>
      </dsp:nvSpPr>
      <dsp:spPr>
        <a:xfrm>
          <a:off x="0" y="4776073"/>
          <a:ext cx="8229600" cy="359489"/>
        </a:xfrm>
        <a:prstGeom prst="rect">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8D8F3C-A020-4893-B0CF-1B0B34F56C97}" type="datetimeFigureOut">
              <a:rPr lang="en-US" smtClean="0"/>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70DDBB-27A6-4F4D-A296-B223440521FD}" type="slidenum">
              <a:rPr lang="en-US" smtClean="0"/>
              <a:t>‹#›</a:t>
            </a:fld>
            <a:endParaRPr lang="en-US" dirty="0"/>
          </a:p>
        </p:txBody>
      </p:sp>
    </p:spTree>
    <p:extLst>
      <p:ext uri="{BB962C8B-B14F-4D97-AF65-F5344CB8AC3E}">
        <p14:creationId xmlns:p14="http://schemas.microsoft.com/office/powerpoint/2010/main" val="3298118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8D8F3C-A020-4893-B0CF-1B0B34F56C97}" type="datetimeFigureOut">
              <a:rPr lang="en-US" smtClean="0"/>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70DDBB-27A6-4F4D-A296-B223440521FD}" type="slidenum">
              <a:rPr lang="en-US" smtClean="0"/>
              <a:t>‹#›</a:t>
            </a:fld>
            <a:endParaRPr lang="en-US" dirty="0"/>
          </a:p>
        </p:txBody>
      </p:sp>
    </p:spTree>
    <p:extLst>
      <p:ext uri="{BB962C8B-B14F-4D97-AF65-F5344CB8AC3E}">
        <p14:creationId xmlns:p14="http://schemas.microsoft.com/office/powerpoint/2010/main" val="1182736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8D8F3C-A020-4893-B0CF-1B0B34F56C97}" type="datetimeFigureOut">
              <a:rPr lang="en-US" smtClean="0"/>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70DDBB-27A6-4F4D-A296-B223440521FD}" type="slidenum">
              <a:rPr lang="en-US" smtClean="0"/>
              <a:t>‹#›</a:t>
            </a:fld>
            <a:endParaRPr lang="en-US" dirty="0"/>
          </a:p>
        </p:txBody>
      </p:sp>
    </p:spTree>
    <p:extLst>
      <p:ext uri="{BB962C8B-B14F-4D97-AF65-F5344CB8AC3E}">
        <p14:creationId xmlns:p14="http://schemas.microsoft.com/office/powerpoint/2010/main" val="2055889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8D8F3C-A020-4893-B0CF-1B0B34F56C97}" type="datetimeFigureOut">
              <a:rPr lang="en-US" smtClean="0"/>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70DDBB-27A6-4F4D-A296-B223440521FD}" type="slidenum">
              <a:rPr lang="en-US" smtClean="0"/>
              <a:t>‹#›</a:t>
            </a:fld>
            <a:endParaRPr lang="en-US" dirty="0"/>
          </a:p>
        </p:txBody>
      </p:sp>
    </p:spTree>
    <p:extLst>
      <p:ext uri="{BB962C8B-B14F-4D97-AF65-F5344CB8AC3E}">
        <p14:creationId xmlns:p14="http://schemas.microsoft.com/office/powerpoint/2010/main" val="182003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8D8F3C-A020-4893-B0CF-1B0B34F56C97}" type="datetimeFigureOut">
              <a:rPr lang="en-US" smtClean="0"/>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70DDBB-27A6-4F4D-A296-B223440521FD}" type="slidenum">
              <a:rPr lang="en-US" smtClean="0"/>
              <a:t>‹#›</a:t>
            </a:fld>
            <a:endParaRPr lang="en-US" dirty="0"/>
          </a:p>
        </p:txBody>
      </p:sp>
    </p:spTree>
    <p:extLst>
      <p:ext uri="{BB962C8B-B14F-4D97-AF65-F5344CB8AC3E}">
        <p14:creationId xmlns:p14="http://schemas.microsoft.com/office/powerpoint/2010/main" val="983302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8D8F3C-A020-4893-B0CF-1B0B34F56C97}" type="datetimeFigureOut">
              <a:rPr lang="en-US" smtClean="0"/>
              <a:t>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70DDBB-27A6-4F4D-A296-B223440521FD}" type="slidenum">
              <a:rPr lang="en-US" smtClean="0"/>
              <a:t>‹#›</a:t>
            </a:fld>
            <a:endParaRPr lang="en-US" dirty="0"/>
          </a:p>
        </p:txBody>
      </p:sp>
    </p:spTree>
    <p:extLst>
      <p:ext uri="{BB962C8B-B14F-4D97-AF65-F5344CB8AC3E}">
        <p14:creationId xmlns:p14="http://schemas.microsoft.com/office/powerpoint/2010/main" val="1773106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8D8F3C-A020-4893-B0CF-1B0B34F56C97}" type="datetimeFigureOut">
              <a:rPr lang="en-US" smtClean="0"/>
              <a:t>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470DDBB-27A6-4F4D-A296-B223440521FD}" type="slidenum">
              <a:rPr lang="en-US" smtClean="0"/>
              <a:t>‹#›</a:t>
            </a:fld>
            <a:endParaRPr lang="en-US" dirty="0"/>
          </a:p>
        </p:txBody>
      </p:sp>
    </p:spTree>
    <p:extLst>
      <p:ext uri="{BB962C8B-B14F-4D97-AF65-F5344CB8AC3E}">
        <p14:creationId xmlns:p14="http://schemas.microsoft.com/office/powerpoint/2010/main" val="2190568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8D8F3C-A020-4893-B0CF-1B0B34F56C97}" type="datetimeFigureOut">
              <a:rPr lang="en-US" smtClean="0"/>
              <a:t>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470DDBB-27A6-4F4D-A296-B223440521FD}" type="slidenum">
              <a:rPr lang="en-US" smtClean="0"/>
              <a:t>‹#›</a:t>
            </a:fld>
            <a:endParaRPr lang="en-US" dirty="0"/>
          </a:p>
        </p:txBody>
      </p:sp>
    </p:spTree>
    <p:extLst>
      <p:ext uri="{BB962C8B-B14F-4D97-AF65-F5344CB8AC3E}">
        <p14:creationId xmlns:p14="http://schemas.microsoft.com/office/powerpoint/2010/main" val="2902435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8D8F3C-A020-4893-B0CF-1B0B34F56C97}" type="datetimeFigureOut">
              <a:rPr lang="en-US" smtClean="0"/>
              <a:t>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470DDBB-27A6-4F4D-A296-B223440521FD}" type="slidenum">
              <a:rPr lang="en-US" smtClean="0"/>
              <a:t>‹#›</a:t>
            </a:fld>
            <a:endParaRPr lang="en-US" dirty="0"/>
          </a:p>
        </p:txBody>
      </p:sp>
    </p:spTree>
    <p:extLst>
      <p:ext uri="{BB962C8B-B14F-4D97-AF65-F5344CB8AC3E}">
        <p14:creationId xmlns:p14="http://schemas.microsoft.com/office/powerpoint/2010/main" val="1919645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8D8F3C-A020-4893-B0CF-1B0B34F56C97}" type="datetimeFigureOut">
              <a:rPr lang="en-US" smtClean="0"/>
              <a:t>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70DDBB-27A6-4F4D-A296-B223440521FD}" type="slidenum">
              <a:rPr lang="en-US" smtClean="0"/>
              <a:t>‹#›</a:t>
            </a:fld>
            <a:endParaRPr lang="en-US" dirty="0"/>
          </a:p>
        </p:txBody>
      </p:sp>
    </p:spTree>
    <p:extLst>
      <p:ext uri="{BB962C8B-B14F-4D97-AF65-F5344CB8AC3E}">
        <p14:creationId xmlns:p14="http://schemas.microsoft.com/office/powerpoint/2010/main" val="1461757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8D8F3C-A020-4893-B0CF-1B0B34F56C97}" type="datetimeFigureOut">
              <a:rPr lang="en-US" smtClean="0"/>
              <a:t>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70DDBB-27A6-4F4D-A296-B223440521FD}" type="slidenum">
              <a:rPr lang="en-US" smtClean="0"/>
              <a:t>‹#›</a:t>
            </a:fld>
            <a:endParaRPr lang="en-US" dirty="0"/>
          </a:p>
        </p:txBody>
      </p:sp>
    </p:spTree>
    <p:extLst>
      <p:ext uri="{BB962C8B-B14F-4D97-AF65-F5344CB8AC3E}">
        <p14:creationId xmlns:p14="http://schemas.microsoft.com/office/powerpoint/2010/main" val="567926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D8F3C-A020-4893-B0CF-1B0B34F56C97}" type="datetimeFigureOut">
              <a:rPr lang="en-US" smtClean="0"/>
              <a:t>1/7/2022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70DDBB-27A6-4F4D-A296-B223440521FD}" type="slidenum">
              <a:rPr lang="en-US" smtClean="0"/>
              <a:t>‹#›</a:t>
            </a:fld>
            <a:endParaRPr lang="en-US" dirty="0"/>
          </a:p>
        </p:txBody>
      </p:sp>
    </p:spTree>
    <p:extLst>
      <p:ext uri="{BB962C8B-B14F-4D97-AF65-F5344CB8AC3E}">
        <p14:creationId xmlns:p14="http://schemas.microsoft.com/office/powerpoint/2010/main" val="4211917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63562"/>
          </a:xfrm>
          <a:solidFill>
            <a:schemeClr val="accent5">
              <a:lumMod val="40000"/>
              <a:lumOff val="60000"/>
            </a:schemeClr>
          </a:solidFill>
        </p:spPr>
        <p:txBody>
          <a:bodyPr>
            <a:normAutofit fontScale="90000"/>
          </a:bodyPr>
          <a:lstStyle/>
          <a:p>
            <a:r>
              <a:rPr lang="en-US" sz="3600" b="1" dirty="0" smtClean="0"/>
              <a:t>AINISHA MAKOSA MBALIMBALI YA KISARUFI</a:t>
            </a:r>
            <a:r>
              <a:rPr lang="en-US" b="1" dirty="0" smtClean="0"/>
              <a:t>.</a:t>
            </a:r>
            <a:endParaRPr lang="en-US"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10318472"/>
              </p:ext>
            </p:extLst>
          </p:nvPr>
        </p:nvGraphicFramePr>
        <p:xfrm>
          <a:off x="457200" y="990600"/>
          <a:ext cx="8229600" cy="513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2945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a:solidFill>
            <a:schemeClr val="accent5">
              <a:lumMod val="40000"/>
              <a:lumOff val="60000"/>
            </a:schemeClr>
          </a:solidFill>
        </p:spPr>
        <p:txBody>
          <a:bodyPr/>
          <a:lstStyle/>
          <a:p>
            <a:r>
              <a:rPr lang="en-US" b="1" dirty="0" smtClean="0"/>
              <a:t>MAANA YA SARUFI</a:t>
            </a:r>
            <a:endParaRPr lang="en-US" b="1" dirty="0"/>
          </a:p>
        </p:txBody>
      </p:sp>
      <p:sp>
        <p:nvSpPr>
          <p:cNvPr id="3" name="Content Placeholder 2"/>
          <p:cNvSpPr>
            <a:spLocks noGrp="1"/>
          </p:cNvSpPr>
          <p:nvPr>
            <p:ph idx="1"/>
          </p:nvPr>
        </p:nvSpPr>
        <p:spPr>
          <a:xfrm>
            <a:off x="457200" y="1295400"/>
            <a:ext cx="8229600" cy="4830763"/>
          </a:xfrm>
        </p:spPr>
        <p:txBody>
          <a:bodyPr>
            <a:normAutofit/>
          </a:bodyPr>
          <a:lstStyle/>
          <a:p>
            <a:pPr marL="0" indent="0">
              <a:buNone/>
            </a:pPr>
            <a:r>
              <a:rPr lang="en-US" sz="1800" b="1" dirty="0" smtClean="0"/>
              <a:t>Matinde, ( 2012). </a:t>
            </a:r>
            <a:r>
              <a:rPr lang="en-US" sz="1800" dirty="0" smtClean="0"/>
              <a:t>Sarufi </a:t>
            </a:r>
            <a:r>
              <a:rPr lang="en-US" sz="1800" dirty="0"/>
              <a:t>ni taaluma ya lugha inayochunguza na kuchanganua vipashio na kanuni mbalimbali zinazotawala muundo wa </a:t>
            </a:r>
            <a:r>
              <a:rPr lang="en-US" sz="1800" dirty="0" smtClean="0"/>
              <a:t>lugha. </a:t>
            </a:r>
          </a:p>
          <a:p>
            <a:pPr marL="0" indent="0">
              <a:buNone/>
            </a:pPr>
            <a:endParaRPr lang="en-US" sz="1800" dirty="0" smtClean="0"/>
          </a:p>
          <a:p>
            <a:pPr marL="0" indent="0">
              <a:buNone/>
            </a:pPr>
            <a:r>
              <a:rPr lang="en-US" sz="1800" b="1" dirty="0" smtClean="0"/>
              <a:t>Kapinga, (1983). </a:t>
            </a:r>
            <a:r>
              <a:rPr lang="en-US" sz="1800" dirty="0" smtClean="0"/>
              <a:t>Sarufi </a:t>
            </a:r>
            <a:r>
              <a:rPr lang="en-US" sz="1800" dirty="0"/>
              <a:t>ni utaratibu wa kanuni ambazo humwezesha mtumiaji wa lugha kutunga tungo sahihi zinazoeleweka mara </a:t>
            </a:r>
            <a:r>
              <a:rPr lang="en-US" sz="1800" dirty="0" smtClean="0"/>
              <a:t>zinapotamkwa.</a:t>
            </a:r>
          </a:p>
          <a:p>
            <a:pPr marL="0" indent="0">
              <a:buNone/>
            </a:pPr>
            <a:r>
              <a:rPr lang="en-US" sz="1800" dirty="0" smtClean="0"/>
              <a:t> </a:t>
            </a:r>
          </a:p>
          <a:p>
            <a:pPr marL="0" indent="0">
              <a:buNone/>
            </a:pPr>
            <a:r>
              <a:rPr lang="en-US" sz="1800" b="1" dirty="0" smtClean="0"/>
              <a:t>Massamba, (1999). </a:t>
            </a:r>
            <a:r>
              <a:rPr lang="en-US" sz="1800" dirty="0" smtClean="0"/>
              <a:t>Dhana </a:t>
            </a:r>
            <a:r>
              <a:rPr lang="en-US" sz="1800" dirty="0"/>
              <a:t>ya sarufi inatafsiriwa katika mitazamo tofauti lakini yenye kuhusiana. Mtazamo wa kwanza tunaweza kusema Sarufi ni taaluma ya uchambuzi </a:t>
            </a:r>
            <a:r>
              <a:rPr lang="en-US" sz="1800" dirty="0" smtClean="0"/>
              <a:t>wa lugha </a:t>
            </a:r>
            <a:r>
              <a:rPr lang="en-US" sz="1800" dirty="0"/>
              <a:t>inayojumuisha viwango vyote vya </a:t>
            </a:r>
            <a:r>
              <a:rPr lang="en-US" sz="1800" dirty="0" smtClean="0"/>
              <a:t>uchambuzi </a:t>
            </a:r>
            <a:r>
              <a:rPr lang="en-US" sz="1800" dirty="0"/>
              <a:t>yaani kiwango cha umbo sauti (fonolojia), kiwango cha umbo neno </a:t>
            </a:r>
            <a:r>
              <a:rPr lang="en-US" sz="1800" dirty="0" smtClean="0"/>
              <a:t>(Mofolojia</a:t>
            </a:r>
            <a:r>
              <a:rPr lang="en-US" sz="1800" dirty="0"/>
              <a:t>), kiwango cha miundo maneno </a:t>
            </a:r>
            <a:r>
              <a:rPr lang="en-US" sz="1800" dirty="0" smtClean="0"/>
              <a:t>(Sintaksia</a:t>
            </a:r>
            <a:r>
              <a:rPr lang="en-US" sz="1800" dirty="0"/>
              <a:t>) na kiwango cha umbo </a:t>
            </a:r>
            <a:r>
              <a:rPr lang="en-US" sz="1800" dirty="0" smtClean="0"/>
              <a:t>maana (Semantiki).</a:t>
            </a:r>
          </a:p>
          <a:p>
            <a:pPr marL="0" indent="0">
              <a:buNone/>
            </a:pPr>
            <a:endParaRPr lang="en-US" sz="1800" dirty="0"/>
          </a:p>
          <a:p>
            <a:pPr marL="0" indent="0">
              <a:buNone/>
            </a:pPr>
            <a:r>
              <a:rPr lang="en-US" sz="1800" dirty="0" smtClean="0"/>
              <a:t>Hivyo basi tunaweza kusema, sarufi ni kanuni na taratibu zinazomwongoza mtumiaji wa lugha kuweza kuwasiliana na jamii yake husika</a:t>
            </a:r>
            <a:r>
              <a:rPr lang="en-US" sz="1800" dirty="0"/>
              <a:t> </a:t>
            </a:r>
            <a:r>
              <a:rPr lang="en-US" sz="1800" dirty="0" smtClean="0"/>
              <a:t>kwa kuzingatia viwango vyote vinne vya lugha yaani </a:t>
            </a:r>
            <a:r>
              <a:rPr lang="en-US" sz="1800" b="1" dirty="0" smtClean="0"/>
              <a:t>fonolojia, mofolojia, sintaksia na semantiki.</a:t>
            </a:r>
            <a:endParaRPr lang="en-US" sz="1800" b="1" dirty="0"/>
          </a:p>
        </p:txBody>
      </p:sp>
    </p:spTree>
    <p:extLst>
      <p:ext uri="{BB962C8B-B14F-4D97-AF65-F5344CB8AC3E}">
        <p14:creationId xmlns:p14="http://schemas.microsoft.com/office/powerpoint/2010/main" val="2264406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868362"/>
          </a:xfrm>
        </p:spPr>
        <p:txBody>
          <a:bodyPr>
            <a:normAutofit/>
          </a:bodyPr>
          <a:lstStyle/>
          <a:p>
            <a:r>
              <a:rPr lang="en-US" sz="3600" b="1" dirty="0" smtClean="0"/>
              <a:t>DHANA YA MAKOSA YA KISARUFI</a:t>
            </a:r>
            <a:endParaRPr lang="en-US" sz="3600" b="1" dirty="0"/>
          </a:p>
        </p:txBody>
      </p:sp>
      <p:sp>
        <p:nvSpPr>
          <p:cNvPr id="3" name="Content Placeholder 2"/>
          <p:cNvSpPr>
            <a:spLocks noGrp="1"/>
          </p:cNvSpPr>
          <p:nvPr>
            <p:ph idx="1"/>
          </p:nvPr>
        </p:nvSpPr>
        <p:spPr>
          <a:xfrm>
            <a:off x="457200" y="1066800"/>
            <a:ext cx="8229600" cy="5059363"/>
          </a:xfrm>
        </p:spPr>
        <p:txBody>
          <a:bodyPr>
            <a:normAutofit lnSpcReduction="10000"/>
          </a:bodyPr>
          <a:lstStyle/>
          <a:p>
            <a:pPr marL="0" indent="0">
              <a:buNone/>
            </a:pPr>
            <a:r>
              <a:rPr lang="en-US" sz="2400" b="1" dirty="0" smtClean="0">
                <a:solidFill>
                  <a:srgbClr val="FF0000"/>
                </a:solidFill>
              </a:rPr>
              <a:t>Utangulizi…</a:t>
            </a:r>
          </a:p>
          <a:p>
            <a:pPr marL="0" indent="0">
              <a:buNone/>
            </a:pPr>
            <a:r>
              <a:rPr lang="en-US" sz="1800" dirty="0" smtClean="0"/>
              <a:t>Makosa katika sarufi hufanywa na watumiaji wa lugha kwa kudhamiria au kwa kutokujua makosa yao katika utumizi wa lugha. Hivyo mzungumzaji anapokiuka taratibu na kanuni za lugha huweza kusababisha makosa ya kisarufi; yaani </a:t>
            </a:r>
            <a:r>
              <a:rPr lang="en-US" sz="1800" b="1" dirty="0" smtClean="0"/>
              <a:t>kosa la kisarufi </a:t>
            </a:r>
            <a:r>
              <a:rPr lang="en-US" sz="1800" dirty="0" smtClean="0"/>
              <a:t>au </a:t>
            </a:r>
            <a:r>
              <a:rPr lang="en-US" sz="1800" b="1" dirty="0" smtClean="0"/>
              <a:t>kosa la kimantiki.</a:t>
            </a:r>
          </a:p>
          <a:p>
            <a:pPr marL="0" indent="0">
              <a:buNone/>
            </a:pPr>
            <a:endParaRPr lang="en-US" sz="1800" b="1" dirty="0"/>
          </a:p>
          <a:p>
            <a:pPr marL="0" indent="0">
              <a:buNone/>
            </a:pPr>
            <a:r>
              <a:rPr lang="en-US" sz="1800" b="1" dirty="0" smtClean="0">
                <a:solidFill>
                  <a:srgbClr val="FF0000"/>
                </a:solidFill>
              </a:rPr>
              <a:t>DHANA YA MAKOSA YA KISARUFI</a:t>
            </a:r>
          </a:p>
          <a:p>
            <a:pPr marL="0" indent="0">
              <a:buNone/>
            </a:pPr>
            <a:r>
              <a:rPr lang="en-US" sz="1800" b="1" dirty="0" smtClean="0"/>
              <a:t>Makosa ya kisarufi </a:t>
            </a:r>
            <a:r>
              <a:rPr lang="en-US" sz="1800" dirty="0" smtClean="0"/>
              <a:t>ni aina ya makosa ambayo hufanywa na mzungumzaji wa lugha kwa kukiuka kanuni na taratibu za kisarufi za lugha husika. Miongoni mwa makosa ya kisarufi ambayo mzungumzaji anaweza kuyafanya, ni pamoja na haya yaliyobainishwa;</a:t>
            </a:r>
          </a:p>
          <a:p>
            <a:pPr marL="0" indent="0">
              <a:buNone/>
            </a:pPr>
            <a:endParaRPr lang="en-US" sz="1800" b="1" dirty="0"/>
          </a:p>
          <a:p>
            <a:pPr marL="0" indent="0" algn="ctr">
              <a:buNone/>
            </a:pPr>
            <a:r>
              <a:rPr lang="en-US" sz="2400" b="1" dirty="0" smtClean="0"/>
              <a:t>BAINISHA AINA ZA MAKOSA YA KISARUFI.</a:t>
            </a:r>
          </a:p>
          <a:p>
            <a:pPr marL="0" indent="0">
              <a:buNone/>
            </a:pPr>
            <a:r>
              <a:rPr lang="en-US" sz="2000" dirty="0" smtClean="0"/>
              <a:t>Kubainisha ni kuonesha au kudhihirisha ukweli wa jambo fulani. Makosa haya ni pamoja na </a:t>
            </a:r>
            <a:r>
              <a:rPr lang="en-US" sz="2000" b="1" dirty="0" smtClean="0">
                <a:solidFill>
                  <a:srgbClr val="FF0000"/>
                </a:solidFill>
              </a:rPr>
              <a:t>kosa la kimsamiati, kosa la kimuundo, kosa la kimatamshi, kosa la kuacha vitamkwa, kosa la kutumia kauli ya kutendewa badala ya kutendwa, tafsiri sisisi na kosa la kuongeza vitamkwa.</a:t>
            </a:r>
          </a:p>
          <a:p>
            <a:pPr marL="0" indent="0">
              <a:buNone/>
            </a:pPr>
            <a:endParaRPr lang="en-US" sz="1800" b="1" dirty="0" smtClean="0"/>
          </a:p>
          <a:p>
            <a:pPr marL="0" indent="0">
              <a:buNone/>
            </a:pPr>
            <a:endParaRPr lang="en-US" sz="1800" b="1" dirty="0" smtClean="0"/>
          </a:p>
        </p:txBody>
      </p:sp>
    </p:spTree>
    <p:extLst>
      <p:ext uri="{BB962C8B-B14F-4D97-AF65-F5344CB8AC3E}">
        <p14:creationId xmlns:p14="http://schemas.microsoft.com/office/powerpoint/2010/main" val="811857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accent5">
              <a:lumMod val="40000"/>
              <a:lumOff val="60000"/>
            </a:schemeClr>
          </a:solidFill>
        </p:spPr>
        <p:txBody>
          <a:bodyPr>
            <a:normAutofit fontScale="90000"/>
          </a:bodyPr>
          <a:lstStyle/>
          <a:p>
            <a:r>
              <a:rPr lang="en-US" dirty="0" smtClean="0"/>
              <a:t>MAELEZO YA MAKOSA- KISARUFI</a:t>
            </a:r>
            <a:endParaRPr lang="en-US" dirty="0"/>
          </a:p>
        </p:txBody>
      </p:sp>
      <p:sp>
        <p:nvSpPr>
          <p:cNvPr id="3" name="Content Placeholder 2"/>
          <p:cNvSpPr>
            <a:spLocks noGrp="1"/>
          </p:cNvSpPr>
          <p:nvPr>
            <p:ph idx="1"/>
          </p:nvPr>
        </p:nvSpPr>
        <p:spPr>
          <a:xfrm>
            <a:off x="457200" y="1295400"/>
            <a:ext cx="8229600" cy="5105400"/>
          </a:xfrm>
        </p:spPr>
        <p:txBody>
          <a:bodyPr>
            <a:normAutofit fontScale="92500" lnSpcReduction="20000"/>
          </a:bodyPr>
          <a:lstStyle/>
          <a:p>
            <a:pPr marL="0" indent="0" fontAlgn="base">
              <a:buNone/>
            </a:pPr>
            <a:r>
              <a:rPr lang="en-US" sz="2200" b="1" dirty="0" smtClean="0">
                <a:solidFill>
                  <a:srgbClr val="FF0000"/>
                </a:solidFill>
              </a:rPr>
              <a:t>1. Makosa </a:t>
            </a:r>
            <a:r>
              <a:rPr lang="en-US" sz="2200" b="1" dirty="0">
                <a:solidFill>
                  <a:srgbClr val="FF0000"/>
                </a:solidFill>
              </a:rPr>
              <a:t>ya </a:t>
            </a:r>
            <a:r>
              <a:rPr lang="en-US" sz="2200" b="1" dirty="0" smtClean="0">
                <a:solidFill>
                  <a:srgbClr val="FF0000"/>
                </a:solidFill>
              </a:rPr>
              <a:t>kimsamiati.</a:t>
            </a:r>
            <a:endParaRPr lang="en-US" sz="2200" b="1" dirty="0">
              <a:solidFill>
                <a:srgbClr val="FF0000"/>
              </a:solidFill>
            </a:endParaRPr>
          </a:p>
          <a:p>
            <a:pPr marL="0" indent="0" fontAlgn="base">
              <a:buNone/>
            </a:pPr>
            <a:r>
              <a:rPr lang="en-US" sz="2000" dirty="0"/>
              <a:t>Watumiaji wa lugha huchanganya </a:t>
            </a:r>
            <a:r>
              <a:rPr lang="en-US" sz="2000" dirty="0" smtClean="0"/>
              <a:t>msamiati </a:t>
            </a:r>
            <a:r>
              <a:rPr lang="en-US" sz="2000" dirty="0"/>
              <a:t>wakati wa kuzungumza au kuandika. Watu hutumia msamiati usiolingana </a:t>
            </a:r>
            <a:r>
              <a:rPr lang="en-US" sz="2000" dirty="0" smtClean="0"/>
              <a:t>na </a:t>
            </a:r>
            <a:r>
              <a:rPr lang="en-US" sz="2000" dirty="0"/>
              <a:t>maana </a:t>
            </a:r>
            <a:r>
              <a:rPr lang="en-US" sz="2000" dirty="0" smtClean="0"/>
              <a:t>iliyokusudiwa katika sentensi.</a:t>
            </a:r>
            <a:endParaRPr lang="en-US" sz="2000" dirty="0"/>
          </a:p>
          <a:p>
            <a:pPr marL="0" indent="0" fontAlgn="base">
              <a:buNone/>
            </a:pPr>
            <a:endParaRPr lang="en-US" sz="2000" dirty="0" smtClean="0"/>
          </a:p>
          <a:p>
            <a:pPr marL="0" indent="0" fontAlgn="base">
              <a:buNone/>
            </a:pPr>
            <a:r>
              <a:rPr lang="en-US" sz="2000" b="1" dirty="0" smtClean="0"/>
              <a:t>Mfano:</a:t>
            </a:r>
            <a:r>
              <a:rPr lang="en-US" sz="2000" dirty="0" smtClean="0"/>
              <a:t> </a:t>
            </a:r>
            <a:r>
              <a:rPr lang="en-US" sz="2000" dirty="0"/>
              <a:t>Nona na nenepa</a:t>
            </a:r>
          </a:p>
          <a:p>
            <a:pPr marL="0" indent="0" fontAlgn="base">
              <a:buNone/>
            </a:pPr>
            <a:r>
              <a:rPr lang="en-US" sz="2000" dirty="0"/>
              <a:t>Wengi husema siku hizi umenona </a:t>
            </a:r>
            <a:r>
              <a:rPr lang="en-US" sz="2000" dirty="0" smtClean="0"/>
              <a:t>sana badala </a:t>
            </a:r>
            <a:r>
              <a:rPr lang="en-US" sz="2000" dirty="0"/>
              <a:t>ya </a:t>
            </a:r>
            <a:r>
              <a:rPr lang="en-US" sz="2000" dirty="0" smtClean="0"/>
              <a:t>kusema siku </a:t>
            </a:r>
            <a:r>
              <a:rPr lang="en-US" sz="2000" dirty="0"/>
              <a:t>hizi umenenepa sana.</a:t>
            </a:r>
          </a:p>
          <a:p>
            <a:pPr marL="0" indent="0" fontAlgn="base">
              <a:buNone/>
            </a:pPr>
            <a:r>
              <a:rPr lang="en-US" sz="2000" b="1" dirty="0" smtClean="0"/>
              <a:t>Mazingira </a:t>
            </a:r>
            <a:r>
              <a:rPr lang="en-US" sz="2000" b="1" dirty="0"/>
              <a:t>na mazingara</a:t>
            </a:r>
          </a:p>
          <a:p>
            <a:pPr marL="0" indent="0" fontAlgn="base">
              <a:buNone/>
            </a:pPr>
            <a:r>
              <a:rPr lang="en-US" sz="2000" dirty="0"/>
              <a:t>Watu husema </a:t>
            </a:r>
            <a:r>
              <a:rPr lang="en-US" sz="2000" dirty="0" smtClean="0"/>
              <a:t>mazingara </a:t>
            </a:r>
            <a:r>
              <a:rPr lang="en-US" sz="2000" dirty="0"/>
              <a:t>yameharibiwa sana siku </a:t>
            </a:r>
            <a:r>
              <a:rPr lang="en-US" sz="2000" dirty="0" smtClean="0"/>
              <a:t>hizi badala </a:t>
            </a:r>
            <a:r>
              <a:rPr lang="en-US" sz="2000" dirty="0"/>
              <a:t>ya kusema m</a:t>
            </a:r>
            <a:r>
              <a:rPr lang="en-US" sz="2000" dirty="0" smtClean="0"/>
              <a:t>azingira </a:t>
            </a:r>
            <a:r>
              <a:rPr lang="en-US" sz="2000" dirty="0"/>
              <a:t>yameharibiwa sana siku hizi.</a:t>
            </a:r>
          </a:p>
          <a:p>
            <a:pPr marL="0" indent="0" fontAlgn="base">
              <a:buNone/>
            </a:pPr>
            <a:r>
              <a:rPr lang="en-US" sz="2000" b="1" dirty="0"/>
              <a:t>Ajali na ajili</a:t>
            </a:r>
          </a:p>
          <a:p>
            <a:pPr marL="0" indent="0" fontAlgn="base">
              <a:buNone/>
            </a:pPr>
            <a:r>
              <a:rPr lang="en-US" sz="2000" dirty="0"/>
              <a:t>Watu husema </a:t>
            </a:r>
            <a:r>
              <a:rPr lang="en-US" sz="2000" dirty="0" smtClean="0"/>
              <a:t>amefariki </a:t>
            </a:r>
            <a:r>
              <a:rPr lang="en-US" sz="2000" dirty="0"/>
              <a:t>wa ajili ya </a:t>
            </a:r>
            <a:r>
              <a:rPr lang="en-US" sz="2000" dirty="0" smtClean="0"/>
              <a:t>gari badala </a:t>
            </a:r>
            <a:r>
              <a:rPr lang="en-US" sz="2000" dirty="0"/>
              <a:t>ya kusema </a:t>
            </a:r>
            <a:r>
              <a:rPr lang="en-US" sz="2000" dirty="0" smtClean="0"/>
              <a:t>amefariki </a:t>
            </a:r>
            <a:r>
              <a:rPr lang="en-US" sz="2000" dirty="0"/>
              <a:t>kwa ajali ya gari.</a:t>
            </a:r>
          </a:p>
          <a:p>
            <a:pPr marL="0" indent="0" fontAlgn="base">
              <a:buNone/>
            </a:pPr>
            <a:r>
              <a:rPr lang="en-US" sz="2000" b="1" dirty="0"/>
              <a:t>Wakilisha na wasilisha</a:t>
            </a:r>
          </a:p>
          <a:p>
            <a:pPr marL="0" indent="0" fontAlgn="base">
              <a:buNone/>
            </a:pPr>
            <a:r>
              <a:rPr lang="en-US" sz="2000" dirty="0"/>
              <a:t>Watu </a:t>
            </a:r>
            <a:r>
              <a:rPr lang="en-US" sz="2000" dirty="0" smtClean="0"/>
              <a:t>husema waziri </a:t>
            </a:r>
            <a:r>
              <a:rPr lang="en-US" sz="2000" dirty="0"/>
              <a:t>wa fedha atawakilisha </a:t>
            </a:r>
            <a:r>
              <a:rPr lang="en-US" sz="2000" dirty="0" smtClean="0"/>
              <a:t>bungeni bajeti </a:t>
            </a:r>
            <a:r>
              <a:rPr lang="en-US" sz="2000" dirty="0"/>
              <a:t>ya mwaka </a:t>
            </a:r>
            <a:r>
              <a:rPr lang="en-US" sz="2000" dirty="0" smtClean="0"/>
              <a:t>2021/2022 badala </a:t>
            </a:r>
            <a:r>
              <a:rPr lang="en-US" sz="2000" dirty="0"/>
              <a:t>ya kusema Waziri wa fedha atawasilisha </a:t>
            </a:r>
            <a:r>
              <a:rPr lang="en-US" sz="2000" dirty="0" smtClean="0"/>
              <a:t>bungeni bajeti </a:t>
            </a:r>
            <a:r>
              <a:rPr lang="en-US" sz="2000" dirty="0"/>
              <a:t>ya mwaka </a:t>
            </a:r>
            <a:r>
              <a:rPr lang="en-US" sz="2000" dirty="0" smtClean="0"/>
              <a:t>2021/2022</a:t>
            </a:r>
            <a:endParaRPr lang="en-US" sz="2000" dirty="0"/>
          </a:p>
        </p:txBody>
      </p:sp>
    </p:spTree>
    <p:extLst>
      <p:ext uri="{BB962C8B-B14F-4D97-AF65-F5344CB8AC3E}">
        <p14:creationId xmlns:p14="http://schemas.microsoft.com/office/powerpoint/2010/main" val="326913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8" end="8"/>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9" end="9"/>
                                            </p:txEl>
                                          </p:spTgt>
                                        </p:tgtEl>
                                        <p:attrNameLst>
                                          <p:attrName>style.visibility</p:attrName>
                                        </p:attrNameLst>
                                      </p:cBhvr>
                                      <p:to>
                                        <p:strVal val="visible"/>
                                      </p:to>
                                    </p:set>
                                    <p:anim calcmode="lin" valueType="num">
                                      <p:cBhvr>
                                        <p:cTn id="7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9" end="9"/>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10" end="10"/>
                                            </p:txEl>
                                          </p:spTgt>
                                        </p:tgtEl>
                                        <p:attrNameLst>
                                          <p:attrName>style.visibility</p:attrName>
                                        </p:attrNameLst>
                                      </p:cBhvr>
                                      <p:to>
                                        <p:strVal val="visible"/>
                                      </p:to>
                                    </p:set>
                                    <p:anim calcmode="lin" valueType="num">
                                      <p:cBhvr>
                                        <p:cTn id="79"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a:solidFill>
            <a:schemeClr val="accent5">
              <a:lumMod val="40000"/>
              <a:lumOff val="60000"/>
            </a:schemeClr>
          </a:solidFill>
        </p:spPr>
        <p:txBody>
          <a:bodyPr>
            <a:normAutofit fontScale="90000"/>
          </a:bodyPr>
          <a:lstStyle/>
          <a:p>
            <a:r>
              <a:rPr lang="en-US" dirty="0" smtClean="0"/>
              <a:t>MAELEZO YA MAKOSA- KISARUFI</a:t>
            </a:r>
            <a:endParaRPr lang="en-US" dirty="0"/>
          </a:p>
        </p:txBody>
      </p:sp>
      <p:sp>
        <p:nvSpPr>
          <p:cNvPr id="3" name="Content Placeholder 2"/>
          <p:cNvSpPr>
            <a:spLocks noGrp="1"/>
          </p:cNvSpPr>
          <p:nvPr>
            <p:ph idx="1"/>
          </p:nvPr>
        </p:nvSpPr>
        <p:spPr>
          <a:xfrm>
            <a:off x="457200" y="1066800"/>
            <a:ext cx="8229600" cy="5059363"/>
          </a:xfrm>
        </p:spPr>
        <p:txBody>
          <a:bodyPr>
            <a:normAutofit fontScale="85000" lnSpcReduction="10000"/>
          </a:bodyPr>
          <a:lstStyle/>
          <a:p>
            <a:pPr marL="0" indent="0" fontAlgn="base">
              <a:buNone/>
            </a:pPr>
            <a:r>
              <a:rPr lang="en-US" sz="2900" b="1" dirty="0" smtClean="0">
                <a:solidFill>
                  <a:srgbClr val="FF0000"/>
                </a:solidFill>
              </a:rPr>
              <a:t>2. Makosa </a:t>
            </a:r>
            <a:r>
              <a:rPr lang="en-US" sz="2900" b="1" dirty="0">
                <a:solidFill>
                  <a:srgbClr val="FF0000"/>
                </a:solidFill>
              </a:rPr>
              <a:t>ya kimuundo</a:t>
            </a:r>
          </a:p>
          <a:p>
            <a:pPr marL="0" indent="0" fontAlgn="base">
              <a:buNone/>
            </a:pPr>
            <a:r>
              <a:rPr lang="en-US" sz="2000" dirty="0"/>
              <a:t>Kwa kawaida sentensi za </a:t>
            </a:r>
            <a:r>
              <a:rPr lang="en-US" sz="2000" dirty="0" smtClean="0"/>
              <a:t>Kiswahili </a:t>
            </a:r>
            <a:r>
              <a:rPr lang="en-US" sz="2000" dirty="0"/>
              <a:t>huanza na nomino ya mtenda au mtendwa.</a:t>
            </a:r>
          </a:p>
          <a:p>
            <a:pPr marL="0" indent="0" fontAlgn="base">
              <a:buNone/>
            </a:pPr>
            <a:r>
              <a:rPr lang="en-US" sz="2000" dirty="0"/>
              <a:t>Mfano</a:t>
            </a:r>
            <a:r>
              <a:rPr lang="en-US" sz="2000" dirty="0" smtClean="0"/>
              <a:t>: </a:t>
            </a:r>
            <a:r>
              <a:rPr lang="en-US" sz="2000" b="1" dirty="0" smtClean="0"/>
              <a:t>Mtoto </a:t>
            </a:r>
            <a:r>
              <a:rPr lang="en-US" sz="2000" b="1" dirty="0"/>
              <a:t>mpole anacheza</a:t>
            </a:r>
          </a:p>
          <a:p>
            <a:pPr marL="0" indent="0" fontAlgn="base">
              <a:buNone/>
            </a:pPr>
            <a:r>
              <a:rPr lang="en-US" sz="2000" dirty="0"/>
              <a:t>Mzungumzaji </a:t>
            </a:r>
            <a:r>
              <a:rPr lang="en-US" sz="2000" dirty="0" smtClean="0"/>
              <a:t>asiyefuata </a:t>
            </a:r>
            <a:r>
              <a:rPr lang="en-US" sz="2000" dirty="0"/>
              <a:t>kanuni husema </a:t>
            </a:r>
            <a:r>
              <a:rPr lang="en-US" sz="2000" b="1" dirty="0"/>
              <a:t>Mpole mtoto anacheza.</a:t>
            </a:r>
          </a:p>
          <a:p>
            <a:pPr marL="0" indent="0" fontAlgn="base">
              <a:buNone/>
            </a:pPr>
            <a:endParaRPr lang="en-US" sz="2000" dirty="0" smtClean="0"/>
          </a:p>
          <a:p>
            <a:pPr marL="0" indent="0" fontAlgn="base">
              <a:buNone/>
            </a:pPr>
            <a:r>
              <a:rPr lang="en-US" sz="2000" b="1" dirty="0" smtClean="0"/>
              <a:t>Yangu kalamu imeibwa </a:t>
            </a:r>
            <a:r>
              <a:rPr lang="en-US" sz="2000" dirty="0" smtClean="0"/>
              <a:t>badala </a:t>
            </a:r>
            <a:r>
              <a:rPr lang="en-US" sz="2000" dirty="0"/>
              <a:t>ya kusema </a:t>
            </a:r>
            <a:r>
              <a:rPr lang="en-US" sz="2000" b="1" dirty="0"/>
              <a:t>kalamu yangu </a:t>
            </a:r>
            <a:r>
              <a:rPr lang="en-US" sz="2000" b="1" dirty="0" smtClean="0"/>
              <a:t>imeibwa</a:t>
            </a:r>
            <a:r>
              <a:rPr lang="en-US" sz="2000" dirty="0" smtClean="0"/>
              <a:t>.</a:t>
            </a:r>
          </a:p>
          <a:p>
            <a:pPr marL="0" indent="0" fontAlgn="base">
              <a:buNone/>
            </a:pPr>
            <a:endParaRPr lang="en-US" sz="2000" dirty="0" smtClean="0"/>
          </a:p>
          <a:p>
            <a:pPr marL="0" indent="0" fontAlgn="base">
              <a:buNone/>
            </a:pPr>
            <a:r>
              <a:rPr lang="en-US" sz="2900" b="1" dirty="0" smtClean="0">
                <a:solidFill>
                  <a:srgbClr val="FF0000"/>
                </a:solidFill>
              </a:rPr>
              <a:t>3. Makosa ya kimatamshi</a:t>
            </a:r>
          </a:p>
          <a:p>
            <a:pPr marL="0" indent="0" fontAlgn="base">
              <a:buNone/>
            </a:pPr>
            <a:r>
              <a:rPr lang="en-US" sz="2000" dirty="0" smtClean="0"/>
              <a:t>Watu wengi hushindwa kutamka</a:t>
            </a:r>
            <a:r>
              <a:rPr lang="en-US" sz="2000" dirty="0"/>
              <a:t> </a:t>
            </a:r>
            <a:r>
              <a:rPr lang="en-US" sz="2000" dirty="0" smtClean="0"/>
              <a:t>baadhi </a:t>
            </a:r>
            <a:r>
              <a:rPr lang="en-US" sz="2000" dirty="0"/>
              <a:t>ya sauti za </a:t>
            </a:r>
            <a:r>
              <a:rPr lang="en-US" sz="2000" dirty="0" smtClean="0"/>
              <a:t>Kiswahili, na wakati </a:t>
            </a:r>
            <a:r>
              <a:rPr lang="en-US" sz="2000" dirty="0"/>
              <a:t>mwingine huchanganya na kubadili sauti </a:t>
            </a:r>
            <a:r>
              <a:rPr lang="en-US" sz="2000" dirty="0" smtClean="0"/>
              <a:t>hizo. Mfano </a:t>
            </a:r>
            <a:r>
              <a:rPr lang="en-US" sz="2000" dirty="0"/>
              <a:t>Wakurya hutumia </a:t>
            </a:r>
            <a:r>
              <a:rPr lang="en-US" sz="2000" b="1" dirty="0"/>
              <a:t>’r’</a:t>
            </a:r>
            <a:r>
              <a:rPr lang="en-US" sz="2000" dirty="0"/>
              <a:t> badala ya </a:t>
            </a:r>
            <a:r>
              <a:rPr lang="en-US" sz="2000" b="1" dirty="0"/>
              <a:t>’l</a:t>
            </a:r>
            <a:r>
              <a:rPr lang="en-US" sz="2000" b="1" dirty="0" smtClean="0"/>
              <a:t>’.</a:t>
            </a:r>
          </a:p>
          <a:p>
            <a:pPr marL="0" indent="0" fontAlgn="base">
              <a:buNone/>
            </a:pPr>
            <a:endParaRPr lang="en-US" sz="2000" b="1" dirty="0"/>
          </a:p>
          <a:p>
            <a:pPr marL="0" indent="0" fontAlgn="base">
              <a:buNone/>
            </a:pPr>
            <a:r>
              <a:rPr lang="en-US" sz="2000" b="1" dirty="0"/>
              <a:t>Nenda </a:t>
            </a:r>
            <a:r>
              <a:rPr lang="en-US" sz="2000" b="1" dirty="0" smtClean="0"/>
              <a:t>karare, kura/kula </a:t>
            </a:r>
            <a:r>
              <a:rPr lang="en-US" sz="2000" dirty="0" smtClean="0"/>
              <a:t>badala </a:t>
            </a:r>
            <a:r>
              <a:rPr lang="en-US" sz="2000" dirty="0"/>
              <a:t>ya kusema </a:t>
            </a:r>
            <a:r>
              <a:rPr lang="en-US" sz="2000" b="1" dirty="0"/>
              <a:t>nenda </a:t>
            </a:r>
            <a:r>
              <a:rPr lang="en-US" sz="2000" b="1" dirty="0" smtClean="0"/>
              <a:t>kalale. </a:t>
            </a:r>
            <a:r>
              <a:rPr lang="en-US" sz="2000" dirty="0" smtClean="0"/>
              <a:t>Wandali </a:t>
            </a:r>
            <a:r>
              <a:rPr lang="en-US" sz="2000" dirty="0"/>
              <a:t>hutumia </a:t>
            </a:r>
            <a:r>
              <a:rPr lang="en-US" sz="2000" b="1" dirty="0"/>
              <a:t>’s’ </a:t>
            </a:r>
            <a:r>
              <a:rPr lang="en-US" sz="2000" dirty="0"/>
              <a:t>badala ya </a:t>
            </a:r>
            <a:r>
              <a:rPr lang="en-US" sz="2000" b="1" dirty="0"/>
              <a:t>’z’</a:t>
            </a:r>
            <a:r>
              <a:rPr lang="en-US" sz="2000" dirty="0"/>
              <a:t> na </a:t>
            </a:r>
            <a:r>
              <a:rPr lang="en-US" sz="2000" b="1" dirty="0"/>
              <a:t>’dh’ na ’th’</a:t>
            </a:r>
          </a:p>
          <a:p>
            <a:pPr marL="0" indent="0" fontAlgn="base">
              <a:buNone/>
            </a:pPr>
            <a:r>
              <a:rPr lang="en-US" sz="2000" dirty="0" smtClean="0"/>
              <a:t>Mfano </a:t>
            </a:r>
            <a:r>
              <a:rPr lang="en-US" sz="2000" b="1" dirty="0" smtClean="0"/>
              <a:t>selasini </a:t>
            </a:r>
            <a:r>
              <a:rPr lang="en-US" sz="2000" dirty="0" smtClean="0"/>
              <a:t>badala </a:t>
            </a:r>
            <a:r>
              <a:rPr lang="en-US" sz="2000" dirty="0"/>
              <a:t>ya </a:t>
            </a:r>
            <a:r>
              <a:rPr lang="en-US" sz="2000" b="1" dirty="0" smtClean="0"/>
              <a:t>thelathini,</a:t>
            </a:r>
            <a:r>
              <a:rPr lang="en-US" sz="2000" dirty="0" smtClean="0"/>
              <a:t> </a:t>
            </a:r>
            <a:r>
              <a:rPr lang="en-US" sz="2000" b="1" dirty="0" smtClean="0"/>
              <a:t>Sahabu </a:t>
            </a:r>
            <a:r>
              <a:rPr lang="en-US" sz="2000" dirty="0" smtClean="0"/>
              <a:t>badala </a:t>
            </a:r>
            <a:r>
              <a:rPr lang="en-US" sz="2000" dirty="0"/>
              <a:t>ya </a:t>
            </a:r>
            <a:r>
              <a:rPr lang="en-US" sz="2000" b="1" dirty="0" smtClean="0"/>
              <a:t>dhahabu, Samani </a:t>
            </a:r>
            <a:r>
              <a:rPr lang="en-US" sz="2000" dirty="0" smtClean="0"/>
              <a:t>badala </a:t>
            </a:r>
            <a:r>
              <a:rPr lang="en-US" sz="2000" dirty="0"/>
              <a:t>ya </a:t>
            </a:r>
            <a:r>
              <a:rPr lang="en-US" sz="2000" b="1" dirty="0" smtClean="0"/>
              <a:t>Zamani.</a:t>
            </a:r>
            <a:endParaRPr lang="en-US" sz="2000" b="1" dirty="0"/>
          </a:p>
          <a:p>
            <a:pPr marL="0" indent="0" fontAlgn="base">
              <a:buNone/>
            </a:pPr>
            <a:r>
              <a:rPr lang="en-US" sz="2000" dirty="0"/>
              <a:t>Makosa haya mara nyingi </a:t>
            </a:r>
            <a:r>
              <a:rPr lang="en-US" sz="2000" dirty="0" smtClean="0"/>
              <a:t>hutokana </a:t>
            </a:r>
            <a:r>
              <a:rPr lang="en-US" sz="2000" dirty="0"/>
              <a:t>na athari </a:t>
            </a:r>
            <a:r>
              <a:rPr lang="en-US" sz="2000" dirty="0" smtClean="0"/>
              <a:t>za </a:t>
            </a:r>
            <a:r>
              <a:rPr lang="en-US" sz="2000" dirty="0"/>
              <a:t>lugha mama. Kwa kuwa lugha ya </a:t>
            </a:r>
            <a:r>
              <a:rPr lang="en-US" sz="2000" dirty="0" smtClean="0"/>
              <a:t>Kiswahili </a:t>
            </a:r>
            <a:r>
              <a:rPr lang="en-US" sz="2000" dirty="0"/>
              <a:t>ni lugha ya pili kwa wazungumzaji wengi. Hivyo lugha ya kwanza huwa na athari kubwa kwa mzungumzaji wa </a:t>
            </a:r>
            <a:r>
              <a:rPr lang="en-US" sz="2000" dirty="0"/>
              <a:t>wa</a:t>
            </a:r>
            <a:r>
              <a:rPr lang="en-US" sz="2000" dirty="0"/>
              <a:t> lugha ya pili.</a:t>
            </a:r>
          </a:p>
          <a:p>
            <a:pPr marL="0" indent="0">
              <a:buNone/>
            </a:pPr>
            <a:endParaRPr lang="en-US" sz="2000" dirty="0"/>
          </a:p>
        </p:txBody>
      </p:sp>
    </p:spTree>
    <p:extLst>
      <p:ext uri="{BB962C8B-B14F-4D97-AF65-F5344CB8AC3E}">
        <p14:creationId xmlns:p14="http://schemas.microsoft.com/office/powerpoint/2010/main" val="742912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p:cTn id="63"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10" end="1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11" end="11"/>
                                            </p:txEl>
                                          </p:spTgt>
                                        </p:tgtEl>
                                        <p:attrNameLst>
                                          <p:attrName>style.visibility</p:attrName>
                                        </p:attrNameLst>
                                      </p:cBhvr>
                                      <p:to>
                                        <p:strVal val="visible"/>
                                      </p:to>
                                    </p:set>
                                    <p:anim calcmode="lin" valueType="num">
                                      <p:cBhvr>
                                        <p:cTn id="71" dur="10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11" end="11"/>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11" end="11"/>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11" end="11"/>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p:cTn id="79" dur="10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12" end="12"/>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12" end="12"/>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10200"/>
          </a:xfrm>
        </p:spPr>
        <p:txBody>
          <a:bodyPr>
            <a:normAutofit fontScale="77500" lnSpcReduction="20000"/>
          </a:bodyPr>
          <a:lstStyle/>
          <a:p>
            <a:pPr marL="0" indent="0" fontAlgn="base">
              <a:buNone/>
            </a:pPr>
            <a:r>
              <a:rPr lang="en-US" sz="2900" b="1" dirty="0" smtClean="0">
                <a:solidFill>
                  <a:srgbClr val="FF0000"/>
                </a:solidFill>
              </a:rPr>
              <a:t>4. Kosa </a:t>
            </a:r>
            <a:r>
              <a:rPr lang="en-US" sz="2900" b="1" dirty="0">
                <a:solidFill>
                  <a:srgbClr val="FF0000"/>
                </a:solidFill>
              </a:rPr>
              <a:t>la kuongeza </a:t>
            </a:r>
            <a:r>
              <a:rPr lang="en-US" sz="2900" b="1" dirty="0" smtClean="0">
                <a:solidFill>
                  <a:srgbClr val="FF0000"/>
                </a:solidFill>
              </a:rPr>
              <a:t>vitamkwa.</a:t>
            </a:r>
            <a:endParaRPr lang="en-US" sz="2900" b="1" dirty="0">
              <a:solidFill>
                <a:srgbClr val="FF0000"/>
              </a:solidFill>
            </a:endParaRPr>
          </a:p>
          <a:p>
            <a:pPr marL="0" indent="0" fontAlgn="base">
              <a:buNone/>
            </a:pPr>
            <a:r>
              <a:rPr lang="en-US" sz="2000" dirty="0"/>
              <a:t>Baadhi ya wazungumzaji huongeza vitamkwa </a:t>
            </a:r>
            <a:r>
              <a:rPr lang="en-US" sz="2000" dirty="0" smtClean="0"/>
              <a:t>mahali </a:t>
            </a:r>
            <a:r>
              <a:rPr lang="en-US" sz="2000" dirty="0"/>
              <a:t>pasipo hitajika na hivyo kuharibu </a:t>
            </a:r>
            <a:r>
              <a:rPr lang="en-US" sz="2000" dirty="0" smtClean="0"/>
              <a:t>lugha na maana lengwa kwa wasikilizaji.</a:t>
            </a:r>
            <a:endParaRPr lang="en-US" sz="2000" dirty="0"/>
          </a:p>
          <a:p>
            <a:pPr marL="0" indent="0" fontAlgn="base">
              <a:buNone/>
            </a:pPr>
            <a:r>
              <a:rPr lang="en-US" sz="2000" dirty="0"/>
              <a:t>Mfano. </a:t>
            </a:r>
            <a:r>
              <a:rPr lang="en-US" sz="2000" dirty="0" smtClean="0"/>
              <a:t>Nendaga badala </a:t>
            </a:r>
            <a:r>
              <a:rPr lang="en-US" sz="2000" dirty="0"/>
              <a:t>ya </a:t>
            </a:r>
            <a:r>
              <a:rPr lang="en-US" sz="2000" dirty="0" smtClean="0"/>
              <a:t>nenda, Mashule badala </a:t>
            </a:r>
            <a:r>
              <a:rPr lang="en-US" sz="2000" dirty="0"/>
              <a:t>ya </a:t>
            </a:r>
            <a:r>
              <a:rPr lang="en-US" sz="2000" dirty="0" smtClean="0"/>
              <a:t>shule,huwaga </a:t>
            </a:r>
            <a:r>
              <a:rPr lang="en-US" sz="2000" dirty="0"/>
              <a:t>anapenda </a:t>
            </a:r>
            <a:r>
              <a:rPr lang="en-US" sz="2000" dirty="0" smtClean="0"/>
              <a:t>fujo badala </a:t>
            </a:r>
            <a:r>
              <a:rPr lang="en-US" sz="2000" dirty="0"/>
              <a:t>ya huwa anapenda </a:t>
            </a:r>
            <a:r>
              <a:rPr lang="en-US" sz="2000" dirty="0" smtClean="0"/>
              <a:t>fujo.</a:t>
            </a:r>
          </a:p>
          <a:p>
            <a:pPr marL="0" indent="0" fontAlgn="base">
              <a:buNone/>
            </a:pPr>
            <a:endParaRPr lang="en-US" sz="2000" dirty="0"/>
          </a:p>
          <a:p>
            <a:pPr marL="0" indent="0" fontAlgn="base">
              <a:buNone/>
            </a:pPr>
            <a:r>
              <a:rPr lang="en-US" sz="2900" b="1" dirty="0" smtClean="0">
                <a:solidFill>
                  <a:srgbClr val="FF0000"/>
                </a:solidFill>
              </a:rPr>
              <a:t>5. Kosa </a:t>
            </a:r>
            <a:r>
              <a:rPr lang="en-US" sz="2900" b="1" dirty="0">
                <a:solidFill>
                  <a:srgbClr val="FF0000"/>
                </a:solidFill>
              </a:rPr>
              <a:t>la kuacha </a:t>
            </a:r>
            <a:r>
              <a:rPr lang="en-US" sz="2900" b="1" dirty="0" smtClean="0">
                <a:solidFill>
                  <a:srgbClr val="FF0000"/>
                </a:solidFill>
              </a:rPr>
              <a:t>maneno.</a:t>
            </a:r>
            <a:endParaRPr lang="en-US" sz="2900" b="1" dirty="0">
              <a:solidFill>
                <a:srgbClr val="FF0000"/>
              </a:solidFill>
            </a:endParaRPr>
          </a:p>
          <a:p>
            <a:pPr marL="0" indent="0" fontAlgn="base">
              <a:buNone/>
            </a:pPr>
            <a:r>
              <a:rPr lang="en-US" sz="2000" dirty="0" smtClean="0"/>
              <a:t>Baadhi ya watumiaji wa </a:t>
            </a:r>
            <a:r>
              <a:rPr lang="en-US" sz="2000" dirty="0"/>
              <a:t>lugha huweza kuacha </a:t>
            </a:r>
            <a:r>
              <a:rPr lang="en-US" sz="2000" dirty="0" smtClean="0"/>
              <a:t>baadhi ya maneno </a:t>
            </a:r>
            <a:r>
              <a:rPr lang="en-US" sz="2000" dirty="0"/>
              <a:t>katika sentensi na bado wakafikiri wanatoa ujumbe uleule uliokusudiwa.</a:t>
            </a:r>
          </a:p>
          <a:p>
            <a:pPr marL="0" indent="0" fontAlgn="base">
              <a:buNone/>
            </a:pPr>
            <a:r>
              <a:rPr lang="en-US" sz="2000" dirty="0" smtClean="0"/>
              <a:t>Mfano</a:t>
            </a:r>
            <a:r>
              <a:rPr lang="en-US" sz="2000" dirty="0"/>
              <a:t>, Watu husema </a:t>
            </a:r>
            <a:r>
              <a:rPr lang="en-US" sz="2000" b="1" dirty="0"/>
              <a:t>Juma ameondoka kazini </a:t>
            </a:r>
            <a:r>
              <a:rPr lang="en-US" sz="2000" dirty="0"/>
              <a:t>akiwa na maana kuwa </a:t>
            </a:r>
            <a:r>
              <a:rPr lang="en-US" sz="2000" b="1" dirty="0"/>
              <a:t>Juma ameondoka kwenda </a:t>
            </a:r>
            <a:r>
              <a:rPr lang="en-US" sz="2000" b="1" dirty="0" smtClean="0"/>
              <a:t>kazini.</a:t>
            </a:r>
            <a:endParaRPr lang="en-US" sz="2000" b="1" dirty="0"/>
          </a:p>
          <a:p>
            <a:pPr marL="0" indent="0" fontAlgn="base">
              <a:buNone/>
            </a:pPr>
            <a:r>
              <a:rPr lang="en-US" sz="2000" b="1" dirty="0"/>
              <a:t>Alfredi amerudi kazini </a:t>
            </a:r>
            <a:r>
              <a:rPr lang="en-US" sz="2000" dirty="0"/>
              <a:t>akiwa na maana kuwa </a:t>
            </a:r>
            <a:r>
              <a:rPr lang="en-US" sz="2000" b="1" dirty="0"/>
              <a:t>Afredi </a:t>
            </a:r>
            <a:r>
              <a:rPr lang="en-US" sz="2000" b="1" dirty="0" smtClean="0"/>
              <a:t>amerudi kutoka </a:t>
            </a:r>
            <a:r>
              <a:rPr lang="en-US" sz="2000" b="1" dirty="0"/>
              <a:t>kazini.</a:t>
            </a:r>
          </a:p>
          <a:p>
            <a:pPr marL="0" indent="0" fontAlgn="base">
              <a:buNone/>
            </a:pPr>
            <a:r>
              <a:rPr lang="en-US" sz="2000" dirty="0" smtClean="0"/>
              <a:t>Hivyo </a:t>
            </a:r>
            <a:r>
              <a:rPr lang="en-US" sz="2000" dirty="0"/>
              <a:t>mzungumzaji anatoa maana ambayo ni kinyume kabisa na ile maana </a:t>
            </a:r>
            <a:r>
              <a:rPr lang="en-US" sz="2000" dirty="0" smtClean="0"/>
              <a:t>aliyokusudia </a:t>
            </a:r>
            <a:r>
              <a:rPr lang="en-US" sz="2000" dirty="0"/>
              <a:t>kusema. Ambapo anakusudia kuuliza kama Alfredi amekwenda tena kazini</a:t>
            </a:r>
            <a:r>
              <a:rPr lang="en-US" sz="2000" dirty="0" smtClean="0"/>
              <a:t>.</a:t>
            </a:r>
          </a:p>
          <a:p>
            <a:pPr marL="0" indent="0" fontAlgn="base">
              <a:buNone/>
            </a:pPr>
            <a:endParaRPr lang="en-US" sz="2000" dirty="0"/>
          </a:p>
          <a:p>
            <a:pPr marL="0" indent="0" fontAlgn="base">
              <a:buNone/>
            </a:pPr>
            <a:r>
              <a:rPr lang="en-US" sz="2900" b="1" dirty="0" smtClean="0">
                <a:solidFill>
                  <a:srgbClr val="FF0000"/>
                </a:solidFill>
              </a:rPr>
              <a:t>6. Makosa </a:t>
            </a:r>
            <a:r>
              <a:rPr lang="en-US" sz="2900" b="1" dirty="0">
                <a:solidFill>
                  <a:srgbClr val="FF0000"/>
                </a:solidFill>
              </a:rPr>
              <a:t>ya tafsiri </a:t>
            </a:r>
            <a:r>
              <a:rPr lang="en-US" sz="2900" b="1" dirty="0" smtClean="0">
                <a:solidFill>
                  <a:srgbClr val="FF0000"/>
                </a:solidFill>
              </a:rPr>
              <a:t>sisisi.</a:t>
            </a:r>
            <a:endParaRPr lang="en-US" sz="2900" b="1" dirty="0">
              <a:solidFill>
                <a:srgbClr val="FF0000"/>
              </a:solidFill>
            </a:endParaRPr>
          </a:p>
          <a:p>
            <a:pPr marL="0" indent="0" fontAlgn="base">
              <a:buNone/>
            </a:pPr>
            <a:r>
              <a:rPr lang="en-US" sz="2000" dirty="0"/>
              <a:t>Tafsiri sisisi ni tafsiri ya neno kwa neno. Tafsiri hii inapofanywa huleta matatizo ya kisarufi katika lugha</a:t>
            </a:r>
          </a:p>
          <a:p>
            <a:pPr marL="0" indent="0" fontAlgn="base">
              <a:buNone/>
            </a:pPr>
            <a:r>
              <a:rPr lang="en-US" sz="2000" dirty="0" smtClean="0"/>
              <a:t>Mfano</a:t>
            </a:r>
            <a:r>
              <a:rPr lang="en-US" sz="2000" dirty="0"/>
              <a:t>. Kimbizwa </a:t>
            </a:r>
            <a:r>
              <a:rPr lang="en-US" sz="2000" dirty="0" smtClean="0"/>
              <a:t>hospitali -</a:t>
            </a:r>
            <a:r>
              <a:rPr lang="en-US" sz="2000" b="1" dirty="0" smtClean="0"/>
              <a:t>She ran to the hospital </a:t>
            </a:r>
            <a:r>
              <a:rPr lang="en-US" sz="2000" dirty="0" smtClean="0"/>
              <a:t>badala </a:t>
            </a:r>
            <a:r>
              <a:rPr lang="en-US" sz="2000" dirty="0"/>
              <a:t>ya kusema </a:t>
            </a:r>
            <a:r>
              <a:rPr lang="en-US" sz="2000" b="1" dirty="0"/>
              <a:t>amepelekwa hospitali</a:t>
            </a:r>
          </a:p>
          <a:p>
            <a:pPr marL="0" indent="0" fontAlgn="base">
              <a:buNone/>
            </a:pPr>
            <a:r>
              <a:rPr lang="en-US" sz="2000" b="1" dirty="0"/>
              <a:t>At the end of the </a:t>
            </a:r>
            <a:r>
              <a:rPr lang="en-US" sz="2000" b="1" dirty="0" smtClean="0"/>
              <a:t>day- Mwisho </a:t>
            </a:r>
            <a:r>
              <a:rPr lang="en-US" sz="2000" b="1" dirty="0"/>
              <a:t>wa </a:t>
            </a:r>
            <a:r>
              <a:rPr lang="en-US" sz="2000" b="1" dirty="0" smtClean="0"/>
              <a:t>siku</a:t>
            </a:r>
            <a:r>
              <a:rPr lang="en-US" sz="2000" dirty="0" smtClean="0"/>
              <a:t> </a:t>
            </a:r>
            <a:r>
              <a:rPr lang="en-US" sz="2000" dirty="0"/>
              <a:t>d</a:t>
            </a:r>
            <a:r>
              <a:rPr lang="en-US" sz="2000" dirty="0" smtClean="0"/>
              <a:t>adala </a:t>
            </a:r>
            <a:r>
              <a:rPr lang="en-US" sz="2000" dirty="0"/>
              <a:t>ya </a:t>
            </a:r>
            <a:r>
              <a:rPr lang="en-US" sz="2000" b="1" dirty="0"/>
              <a:t>kusema hatimaye.</a:t>
            </a:r>
          </a:p>
          <a:p>
            <a:pPr marL="0" indent="0">
              <a:buNone/>
            </a:pPr>
            <a:endParaRPr lang="en-US" sz="2000" dirty="0"/>
          </a:p>
        </p:txBody>
      </p:sp>
      <p:sp>
        <p:nvSpPr>
          <p:cNvPr id="4" name="Title 1"/>
          <p:cNvSpPr>
            <a:spLocks noGrp="1"/>
          </p:cNvSpPr>
          <p:nvPr>
            <p:ph type="title"/>
          </p:nvPr>
        </p:nvSpPr>
        <p:spPr>
          <a:xfrm>
            <a:off x="457200" y="228600"/>
            <a:ext cx="8229600" cy="609600"/>
          </a:xfrm>
          <a:solidFill>
            <a:schemeClr val="accent5">
              <a:lumMod val="40000"/>
              <a:lumOff val="60000"/>
            </a:schemeClr>
          </a:solidFill>
        </p:spPr>
        <p:txBody>
          <a:bodyPr>
            <a:normAutofit fontScale="90000"/>
          </a:bodyPr>
          <a:lstStyle/>
          <a:p>
            <a:r>
              <a:rPr lang="en-US" dirty="0" smtClean="0"/>
              <a:t>MAELEZO YA MAKOSA- KISARUFI</a:t>
            </a:r>
            <a:endParaRPr lang="en-US" dirty="0"/>
          </a:p>
        </p:txBody>
      </p:sp>
    </p:spTree>
    <p:extLst>
      <p:ext uri="{BB962C8B-B14F-4D97-AF65-F5344CB8AC3E}">
        <p14:creationId xmlns:p14="http://schemas.microsoft.com/office/powerpoint/2010/main" val="2380617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8" end="8"/>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10" end="10"/>
                                            </p:txEl>
                                          </p:spTgt>
                                        </p:tgtEl>
                                        <p:attrNameLst>
                                          <p:attrName>style.visibility</p:attrName>
                                        </p:attrNameLst>
                                      </p:cBhvr>
                                      <p:to>
                                        <p:strVal val="visible"/>
                                      </p:to>
                                    </p:set>
                                    <p:anim calcmode="lin" valueType="num">
                                      <p:cBhvr>
                                        <p:cTn id="71"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10" end="10"/>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p:cTn id="79" dur="10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11" end="11"/>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11" end="11"/>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11" end="11"/>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grpId="0" nodeType="clickEffect">
                                  <p:stCondLst>
                                    <p:cond delay="0"/>
                                  </p:stCondLst>
                                  <p:childTnLst>
                                    <p:set>
                                      <p:cBhvr>
                                        <p:cTn id="86" dur="1" fill="hold">
                                          <p:stCondLst>
                                            <p:cond delay="0"/>
                                          </p:stCondLst>
                                        </p:cTn>
                                        <p:tgtEl>
                                          <p:spTgt spid="3">
                                            <p:txEl>
                                              <p:pRg st="12" end="12"/>
                                            </p:txEl>
                                          </p:spTgt>
                                        </p:tgtEl>
                                        <p:attrNameLst>
                                          <p:attrName>style.visibility</p:attrName>
                                        </p:attrNameLst>
                                      </p:cBhvr>
                                      <p:to>
                                        <p:strVal val="visible"/>
                                      </p:to>
                                    </p:set>
                                    <p:anim calcmode="lin" valueType="num">
                                      <p:cBhvr>
                                        <p:cTn id="87" dur="10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88" dur="1000" fill="hold"/>
                                        <p:tgtEl>
                                          <p:spTgt spid="3">
                                            <p:txEl>
                                              <p:pRg st="12" end="12"/>
                                            </p:txEl>
                                          </p:spTgt>
                                        </p:tgtEl>
                                        <p:attrNameLst>
                                          <p:attrName>ppt_h</p:attrName>
                                        </p:attrNameLst>
                                      </p:cBhvr>
                                      <p:tavLst>
                                        <p:tav tm="0">
                                          <p:val>
                                            <p:fltVal val="0"/>
                                          </p:val>
                                        </p:tav>
                                        <p:tav tm="100000">
                                          <p:val>
                                            <p:strVal val="#ppt_h"/>
                                          </p:val>
                                        </p:tav>
                                      </p:tavLst>
                                    </p:anim>
                                    <p:anim calcmode="lin" valueType="num">
                                      <p:cBhvr>
                                        <p:cTn id="89" dur="1000" fill="hold"/>
                                        <p:tgtEl>
                                          <p:spTgt spid="3">
                                            <p:txEl>
                                              <p:pRg st="12" end="12"/>
                                            </p:txEl>
                                          </p:spTgt>
                                        </p:tgtEl>
                                        <p:attrNameLst>
                                          <p:attrName>style.rotation</p:attrName>
                                        </p:attrNameLst>
                                      </p:cBhvr>
                                      <p:tavLst>
                                        <p:tav tm="0">
                                          <p:val>
                                            <p:fltVal val="90"/>
                                          </p:val>
                                        </p:tav>
                                        <p:tav tm="100000">
                                          <p:val>
                                            <p:fltVal val="0"/>
                                          </p:val>
                                        </p:tav>
                                      </p:tavLst>
                                    </p:anim>
                                    <p:animEffect transition="in" filter="fade">
                                      <p:cBhvr>
                                        <p:cTn id="90" dur="1000"/>
                                        <p:tgtEl>
                                          <p:spTgt spid="3">
                                            <p:txEl>
                                              <p:pRg st="12" end="12"/>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grpId="0" nodeType="clickEffect">
                                  <p:stCondLst>
                                    <p:cond delay="0"/>
                                  </p:stCondLst>
                                  <p:childTnLst>
                                    <p:set>
                                      <p:cBhvr>
                                        <p:cTn id="94" dur="1" fill="hold">
                                          <p:stCondLst>
                                            <p:cond delay="0"/>
                                          </p:stCondLst>
                                        </p:cTn>
                                        <p:tgtEl>
                                          <p:spTgt spid="3">
                                            <p:txEl>
                                              <p:pRg st="13" end="13"/>
                                            </p:txEl>
                                          </p:spTgt>
                                        </p:tgtEl>
                                        <p:attrNameLst>
                                          <p:attrName>style.visibility</p:attrName>
                                        </p:attrNameLst>
                                      </p:cBhvr>
                                      <p:to>
                                        <p:strVal val="visible"/>
                                      </p:to>
                                    </p:set>
                                    <p:anim calcmode="lin" valueType="num">
                                      <p:cBhvr>
                                        <p:cTn id="95" dur="10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96" dur="1000" fill="hold"/>
                                        <p:tgtEl>
                                          <p:spTgt spid="3">
                                            <p:txEl>
                                              <p:pRg st="13" end="13"/>
                                            </p:txEl>
                                          </p:spTgt>
                                        </p:tgtEl>
                                        <p:attrNameLst>
                                          <p:attrName>ppt_h</p:attrName>
                                        </p:attrNameLst>
                                      </p:cBhvr>
                                      <p:tavLst>
                                        <p:tav tm="0">
                                          <p:val>
                                            <p:fltVal val="0"/>
                                          </p:val>
                                        </p:tav>
                                        <p:tav tm="100000">
                                          <p:val>
                                            <p:strVal val="#ppt_h"/>
                                          </p:val>
                                        </p:tav>
                                      </p:tavLst>
                                    </p:anim>
                                    <p:anim calcmode="lin" valueType="num">
                                      <p:cBhvr>
                                        <p:cTn id="97" dur="1000" fill="hold"/>
                                        <p:tgtEl>
                                          <p:spTgt spid="3">
                                            <p:txEl>
                                              <p:pRg st="13" end="13"/>
                                            </p:txEl>
                                          </p:spTgt>
                                        </p:tgtEl>
                                        <p:attrNameLst>
                                          <p:attrName>style.rotation</p:attrName>
                                        </p:attrNameLst>
                                      </p:cBhvr>
                                      <p:tavLst>
                                        <p:tav tm="0">
                                          <p:val>
                                            <p:fltVal val="90"/>
                                          </p:val>
                                        </p:tav>
                                        <p:tav tm="100000">
                                          <p:val>
                                            <p:fltVal val="0"/>
                                          </p:val>
                                        </p:tav>
                                      </p:tavLst>
                                    </p:anim>
                                    <p:animEffect transition="in" filter="fade">
                                      <p:cBhvr>
                                        <p:cTn id="98" dur="10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334000"/>
          </a:xfrm>
        </p:spPr>
        <p:txBody>
          <a:bodyPr>
            <a:normAutofit fontScale="92500" lnSpcReduction="20000"/>
          </a:bodyPr>
          <a:lstStyle/>
          <a:p>
            <a:pPr marL="0" indent="0" fontAlgn="base">
              <a:buNone/>
            </a:pPr>
            <a:r>
              <a:rPr lang="en-US" sz="2000" b="1" dirty="0">
                <a:solidFill>
                  <a:srgbClr val="FF0000"/>
                </a:solidFill>
              </a:rPr>
              <a:t>KUSAHIHISHA MAKOSA</a:t>
            </a:r>
          </a:p>
          <a:p>
            <a:pPr marL="0" indent="0" fontAlgn="base">
              <a:buNone/>
            </a:pPr>
            <a:r>
              <a:rPr lang="en-US" sz="2000" dirty="0"/>
              <a:t>Katika lugha yeyote ile </a:t>
            </a:r>
            <a:r>
              <a:rPr lang="en-US" sz="2000" dirty="0" smtClean="0"/>
              <a:t>makosa </a:t>
            </a:r>
            <a:r>
              <a:rPr lang="en-US" sz="2000" dirty="0"/>
              <a:t>ya kawaida yataendelea kuwepo kama ilivyo katika lugha ya Kiswahili, kwa hiyo hatuna budi kujitahidi kusahihisha na kuzuia makosa hayo.</a:t>
            </a:r>
          </a:p>
          <a:p>
            <a:pPr marL="0" indent="0" fontAlgn="base">
              <a:buNone/>
            </a:pPr>
            <a:r>
              <a:rPr lang="en-US" sz="2000" dirty="0"/>
              <a:t>Watumiaji wa lugha inawabidi kuhakikisha makosa ya kisarufi na kimantiki katika msamiati, matamshi, muundo na maana hayaendelei kujitokeza kwenye mazungumzo, </a:t>
            </a:r>
            <a:r>
              <a:rPr lang="en-US" sz="2000" dirty="0" smtClean="0"/>
              <a:t>maandishi, </a:t>
            </a:r>
            <a:r>
              <a:rPr lang="en-US" sz="2000" dirty="0"/>
              <a:t>shuleni na hata kwenye vyombo vya habari kama vile </a:t>
            </a:r>
            <a:r>
              <a:rPr lang="en-US" sz="2000" dirty="0" smtClean="0"/>
              <a:t>magazeti</a:t>
            </a:r>
            <a:r>
              <a:rPr lang="en-US" sz="2000" dirty="0"/>
              <a:t>, redio na televisheni</a:t>
            </a:r>
            <a:r>
              <a:rPr lang="en-US" sz="2000" dirty="0" smtClean="0"/>
              <a:t>.</a:t>
            </a:r>
          </a:p>
          <a:p>
            <a:pPr marL="0" indent="0" fontAlgn="base">
              <a:buNone/>
            </a:pPr>
            <a:endParaRPr lang="en-US" sz="2000" dirty="0"/>
          </a:p>
          <a:p>
            <a:pPr marL="0" indent="0" fontAlgn="base">
              <a:buNone/>
            </a:pPr>
            <a:r>
              <a:rPr lang="en-US" sz="2000" dirty="0"/>
              <a:t>Jambo la muhimu ni lazima jitihada za marekebisho ya kisarufi na kimantiki zitiliwe mkazo tangu kiwango cha elimu ya shule ya msingi, sekondari na vyuoni hadi vyuo vikuu</a:t>
            </a:r>
            <a:r>
              <a:rPr lang="en-US" sz="2000" dirty="0" smtClean="0"/>
              <a:t>.</a:t>
            </a:r>
          </a:p>
          <a:p>
            <a:pPr marL="0" indent="0" fontAlgn="base">
              <a:buNone/>
            </a:pPr>
            <a:endParaRPr lang="en-US" sz="2000" dirty="0"/>
          </a:p>
          <a:p>
            <a:pPr marL="0" indent="0" fontAlgn="base">
              <a:buNone/>
            </a:pPr>
            <a:r>
              <a:rPr lang="en-US" sz="2000" dirty="0"/>
              <a:t>Mara kadhaa makosa ya kimsamiati yamekuwa yakisababishwa na vyombo vya </a:t>
            </a:r>
            <a:r>
              <a:rPr lang="en-US" sz="2000" dirty="0" smtClean="0"/>
              <a:t>habari, kwa </a:t>
            </a:r>
            <a:r>
              <a:rPr lang="en-US" sz="2000" dirty="0"/>
              <a:t>hiyo ni muhimu somo la matumizi wa lugha ya Kiswahili lizingatiwe vyema katika vyombo vyote vya habari ili kuepusha upotoshaji wa lugha</a:t>
            </a:r>
            <a:r>
              <a:rPr lang="en-US" sz="2000" dirty="0" smtClean="0"/>
              <a:t>.</a:t>
            </a:r>
          </a:p>
          <a:p>
            <a:pPr marL="0" indent="0" fontAlgn="base">
              <a:buNone/>
            </a:pPr>
            <a:endParaRPr lang="en-US" sz="2000" dirty="0"/>
          </a:p>
          <a:p>
            <a:pPr marL="0" indent="0" fontAlgn="base">
              <a:buNone/>
            </a:pPr>
            <a:r>
              <a:rPr lang="en-US" sz="2000" dirty="0"/>
              <a:t>Kwa sababu hiyo kamusi inabaki kuwa kitabu muhimu sana kwa sababu huwa na orodha ya maneno mbalimbali yanayotumiwa na wazungumzaji wa lugha </a:t>
            </a:r>
            <a:r>
              <a:rPr lang="en-US" sz="2000" dirty="0" smtClean="0"/>
              <a:t>husika na </a:t>
            </a:r>
            <a:r>
              <a:rPr lang="en-US" sz="2000" dirty="0"/>
              <a:t>maana zake.</a:t>
            </a:r>
          </a:p>
          <a:p>
            <a:pPr marL="0" indent="0">
              <a:buNone/>
            </a:pPr>
            <a:endParaRPr lang="en-US" sz="2000" dirty="0"/>
          </a:p>
        </p:txBody>
      </p:sp>
      <p:sp>
        <p:nvSpPr>
          <p:cNvPr id="4" name="Title 1"/>
          <p:cNvSpPr>
            <a:spLocks noGrp="1"/>
          </p:cNvSpPr>
          <p:nvPr>
            <p:ph type="title"/>
          </p:nvPr>
        </p:nvSpPr>
        <p:spPr>
          <a:xfrm>
            <a:off x="457200" y="274638"/>
            <a:ext cx="8229600" cy="639762"/>
          </a:xfrm>
          <a:solidFill>
            <a:schemeClr val="accent5">
              <a:lumMod val="40000"/>
              <a:lumOff val="60000"/>
            </a:schemeClr>
          </a:solidFill>
        </p:spPr>
        <p:txBody>
          <a:bodyPr>
            <a:noAutofit/>
          </a:bodyPr>
          <a:lstStyle/>
          <a:p>
            <a:r>
              <a:rPr lang="en-US" sz="3600" dirty="0" smtClean="0"/>
              <a:t>NAMNA YA KUZUIA YA MAKOSA</a:t>
            </a:r>
            <a:endParaRPr lang="en-US" sz="3600" dirty="0"/>
          </a:p>
        </p:txBody>
      </p:sp>
    </p:spTree>
    <p:extLst>
      <p:ext uri="{BB962C8B-B14F-4D97-AF65-F5344CB8AC3E}">
        <p14:creationId xmlns:p14="http://schemas.microsoft.com/office/powerpoint/2010/main" val="1547883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p:cTn id="4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942</Words>
  <Application>Microsoft Office PowerPoint</Application>
  <PresentationFormat>On-screen Show (4:3)</PresentationFormat>
  <Paragraphs>73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AINISHA MAKOSA MBALIMBALI YA KISARUFI.</vt:lpstr>
      <vt:lpstr>MAANA YA SARUFI</vt:lpstr>
      <vt:lpstr>DHANA YA MAKOSA YA KISARUFI</vt:lpstr>
      <vt:lpstr>MAELEZO YA MAKOSA- KISARUFI</vt:lpstr>
      <vt:lpstr>MAELEZO YA MAKOSA- KISARUFI</vt:lpstr>
      <vt:lpstr>MAELEZO YA MAKOSA- KISARUFI</vt:lpstr>
      <vt:lpstr>NAMNA YA KUZUIA YA MAKOSA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AINISHA MAKOSA MBALIMBALI YA KISARUFI.</dc:title>
  <dc:creator>Seif Peres</dc:creator>
  <cp:lastModifiedBy>MOHAMED MWINYIMKUU</cp:lastModifiedBy>
  <cp:revision>34</cp:revision>
  <dcterms:created xsi:type="dcterms:W3CDTF">2021-06-22T05:47:56Z</dcterms:created>
  <dcterms:modified xsi:type="dcterms:W3CDTF">2022-01-07T10:14:28Z</dcterms:modified>
</cp:coreProperties>
</file>